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sldIdLst>
    <p:sldId id="268" r:id="rId2"/>
    <p:sldId id="271" r:id="rId3"/>
    <p:sldId id="272" r:id="rId4"/>
    <p:sldId id="273" r:id="rId5"/>
    <p:sldId id="274" r:id="rId6"/>
    <p:sldId id="266" r:id="rId7"/>
  </p:sldIdLst>
  <p:sldSz cx="12192000" cy="6858000"/>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00" d="100"/>
          <a:sy n="100" d="100"/>
        </p:scale>
        <p:origin x="990"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E1C31-0BCF-E2B3-F62F-4DCF114EC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1B796B5-0DFD-96F9-CBB5-DA65DC86A4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12FBB02-16C5-2940-1017-7CF646E4AA48}"/>
              </a:ext>
            </a:extLst>
          </p:cNvPr>
          <p:cNvSpPr>
            <a:spLocks noGrp="1" noChangeArrowheads="1"/>
          </p:cNvSpPr>
          <p:nvPr>
            <p:ph type="sldNum" sz="quarter" idx="12"/>
          </p:nvPr>
        </p:nvSpPr>
        <p:spPr>
          <a:ln/>
        </p:spPr>
        <p:txBody>
          <a:bodyPr/>
          <a:lstStyle>
            <a:lvl1pPr>
              <a:defRPr/>
            </a:lvl1pPr>
          </a:lstStyle>
          <a:p>
            <a:pPr>
              <a:defRPr/>
            </a:pPr>
            <a:fld id="{9743725C-7E5F-45A0-8CC5-6D5D2ECE80CD}" type="slidenum">
              <a:rPr lang="en-US" altLang="zh-TW"/>
              <a:pPr>
                <a:defRPr/>
              </a:pPr>
              <a:t>‹#›</a:t>
            </a:fld>
            <a:endParaRPr lang="en-US" altLang="zh-TW"/>
          </a:p>
        </p:txBody>
      </p:sp>
    </p:spTree>
    <p:extLst>
      <p:ext uri="{BB962C8B-B14F-4D97-AF65-F5344CB8AC3E}">
        <p14:creationId xmlns:p14="http://schemas.microsoft.com/office/powerpoint/2010/main" val="50350597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B1774B-16E0-8C52-25B8-EFEAE7252E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8788CFB8-113B-ECE3-E41F-52E56317E5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4D81D852-2BD5-CACB-9570-6400284FF89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a:extLst>
              <a:ext uri="{FF2B5EF4-FFF2-40B4-BE49-F238E27FC236}">
                <a16:creationId xmlns:a16="http://schemas.microsoft.com/office/drawing/2014/main" id="{14C15DC3-83E0-DFDF-1C55-600B3CDE05A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a:extLst>
              <a:ext uri="{FF2B5EF4-FFF2-40B4-BE49-F238E27FC236}">
                <a16:creationId xmlns:a16="http://schemas.microsoft.com/office/drawing/2014/main" id="{9B7EEC29-8A6D-1058-5634-E2DA493DA49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EF5CA-02A9-4A0C-95C3-3C8C6F9D05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71" r:id="rId1"/>
  </p:sldLayoutIdLst>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24433;&#29255;&#23436;&#25972;&#29256;.mp4"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73C73387-447E-C861-CFB6-F6AFEB1F3F9B}"/>
              </a:ext>
            </a:extLst>
          </p:cNvPr>
          <p:cNvSpPr>
            <a:spLocks noGrp="1"/>
          </p:cNvSpPr>
          <p:nvPr>
            <p:ph type="sldNum" sz="quarter" idx="12"/>
          </p:nvPr>
        </p:nvSpPr>
        <p:spPr/>
        <p:txBody>
          <a:bodyPr/>
          <a:lstStyle/>
          <a:p>
            <a:pPr>
              <a:defRPr/>
            </a:pPr>
            <a:fld id="{9743725C-7E5F-45A0-8CC5-6D5D2ECE80CD}" type="slidenum">
              <a:rPr lang="en-US" altLang="zh-TW" smtClean="0"/>
              <a:pPr>
                <a:defRPr/>
              </a:pPr>
              <a:t>1</a:t>
            </a:fld>
            <a:endParaRPr lang="en-US" altLang="zh-TW"/>
          </a:p>
        </p:txBody>
      </p:sp>
      <p:pic>
        <p:nvPicPr>
          <p:cNvPr id="6" name="圖片 5">
            <a:hlinkClick r:id="rId2" action="ppaction://hlinkfile"/>
            <a:extLst>
              <a:ext uri="{FF2B5EF4-FFF2-40B4-BE49-F238E27FC236}">
                <a16:creationId xmlns:a16="http://schemas.microsoft.com/office/drawing/2014/main" id="{D6A9C907-23BC-2F08-9D1A-AA97344FDDC9}"/>
              </a:ext>
            </a:extLst>
          </p:cNvPr>
          <p:cNvPicPr>
            <a:picLocks noChangeAspect="1"/>
          </p:cNvPicPr>
          <p:nvPr/>
        </p:nvPicPr>
        <p:blipFill rotWithShape="1">
          <a:blip r:embed="rId3"/>
          <a:srcRect l="6533" t="3442" r="6845" b="10107"/>
          <a:stretch/>
        </p:blipFill>
        <p:spPr>
          <a:xfrm>
            <a:off x="0" y="0"/>
            <a:ext cx="12216224" cy="6858000"/>
          </a:xfrm>
          <a:prstGeom prst="rect">
            <a:avLst/>
          </a:prstGeom>
        </p:spPr>
      </p:pic>
    </p:spTree>
    <p:extLst>
      <p:ext uri="{BB962C8B-B14F-4D97-AF65-F5344CB8AC3E}">
        <p14:creationId xmlns:p14="http://schemas.microsoft.com/office/powerpoint/2010/main" val="212057188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4A829F-67F1-5037-B225-185F01DD7189}"/>
              </a:ext>
            </a:extLst>
          </p:cNvPr>
          <p:cNvSpPr>
            <a:spLocks noGrp="1"/>
          </p:cNvSpPr>
          <p:nvPr>
            <p:ph type="title"/>
          </p:nvPr>
        </p:nvSpPr>
        <p:spPr>
          <a:xfrm>
            <a:off x="609600" y="136525"/>
            <a:ext cx="10972800" cy="1564258"/>
          </a:xfrm>
          <a:solidFill>
            <a:srgbClr val="FFCC99"/>
          </a:solidFill>
        </p:spPr>
        <p:txBody>
          <a:bodyPr/>
          <a:lstStyle/>
          <a:p>
            <a:pPr algn="l"/>
            <a:r>
              <a:rPr lang="zh-TW" altLang="en-US" sz="3200" b="1" dirty="0">
                <a:latin typeface="微軟正黑體" panose="020B0604030504040204" pitchFamily="34" charset="-120"/>
                <a:ea typeface="微軟正黑體" panose="020B0604030504040204" pitchFamily="34" charset="-120"/>
              </a:rPr>
              <a:t>本處業已整備「</a:t>
            </a:r>
            <a:r>
              <a:rPr lang="zh-TW" altLang="en-US" sz="3600" b="1" dirty="0">
                <a:solidFill>
                  <a:srgbClr val="C00000"/>
                </a:solidFill>
                <a:latin typeface="微軟正黑體" panose="020B0604030504040204" pitchFamily="34" charset="-120"/>
                <a:ea typeface="微軟正黑體" panose="020B0604030504040204" pitchFamily="34" charset="-120"/>
              </a:rPr>
              <a:t>臺南市政府暨所屬機關學校性騷擾防治服務資源一覽表</a:t>
            </a:r>
            <a:r>
              <a:rPr lang="zh-TW" altLang="en-US" sz="3200" b="1" dirty="0">
                <a:latin typeface="微軟正黑體" panose="020B0604030504040204" pitchFamily="34" charset="-120"/>
                <a:ea typeface="微軟正黑體" panose="020B0604030504040204" pitchFamily="34" charset="-120"/>
              </a:rPr>
              <a:t>」，請各機關可至本府人事處官方網站員工協助方案專區參閱</a:t>
            </a:r>
          </a:p>
        </p:txBody>
      </p:sp>
      <p:sp>
        <p:nvSpPr>
          <p:cNvPr id="4" name="投影片編號版面配置區 3">
            <a:extLst>
              <a:ext uri="{FF2B5EF4-FFF2-40B4-BE49-F238E27FC236}">
                <a16:creationId xmlns:a16="http://schemas.microsoft.com/office/drawing/2014/main" id="{3D06BA1D-079E-98EB-1B6C-4039CDBC94E4}"/>
              </a:ext>
            </a:extLst>
          </p:cNvPr>
          <p:cNvSpPr>
            <a:spLocks noGrp="1"/>
          </p:cNvSpPr>
          <p:nvPr>
            <p:ph type="sldNum" sz="quarter" idx="12"/>
          </p:nvPr>
        </p:nvSpPr>
        <p:spPr/>
        <p:txBody>
          <a:bodyPr/>
          <a:lstStyle/>
          <a:p>
            <a:pPr>
              <a:defRPr/>
            </a:pPr>
            <a:fld id="{9743725C-7E5F-45A0-8CC5-6D5D2ECE80CD}" type="slidenum">
              <a:rPr lang="en-US" altLang="zh-TW" smtClean="0"/>
              <a:pPr>
                <a:defRPr/>
              </a:pPr>
              <a:t>2</a:t>
            </a:fld>
            <a:endParaRPr lang="en-US" altLang="zh-TW"/>
          </a:p>
        </p:txBody>
      </p:sp>
      <p:pic>
        <p:nvPicPr>
          <p:cNvPr id="5" name="圖片 4">
            <a:extLst>
              <a:ext uri="{FF2B5EF4-FFF2-40B4-BE49-F238E27FC236}">
                <a16:creationId xmlns:a16="http://schemas.microsoft.com/office/drawing/2014/main" id="{EA6AB8E8-BD34-7099-465E-403D18207DAD}"/>
              </a:ext>
            </a:extLst>
          </p:cNvPr>
          <p:cNvPicPr>
            <a:picLocks noChangeAspect="1"/>
          </p:cNvPicPr>
          <p:nvPr/>
        </p:nvPicPr>
        <p:blipFill>
          <a:blip r:embed="rId2"/>
          <a:stretch>
            <a:fillRect/>
          </a:stretch>
        </p:blipFill>
        <p:spPr>
          <a:xfrm>
            <a:off x="132992" y="1972631"/>
            <a:ext cx="11610426" cy="4748843"/>
          </a:xfrm>
          <a:prstGeom prst="rect">
            <a:avLst/>
          </a:prstGeom>
        </p:spPr>
      </p:pic>
      <p:sp>
        <p:nvSpPr>
          <p:cNvPr id="6" name="矩形 5">
            <a:extLst>
              <a:ext uri="{FF2B5EF4-FFF2-40B4-BE49-F238E27FC236}">
                <a16:creationId xmlns:a16="http://schemas.microsoft.com/office/drawing/2014/main" id="{968CAA76-AFA1-8B89-3F09-973579974AE5}"/>
              </a:ext>
            </a:extLst>
          </p:cNvPr>
          <p:cNvSpPr/>
          <p:nvPr/>
        </p:nvSpPr>
        <p:spPr>
          <a:xfrm>
            <a:off x="1049507" y="6354147"/>
            <a:ext cx="5522976" cy="367327"/>
          </a:xfrm>
          <a:prstGeom prst="rect">
            <a:avLst/>
          </a:prstGeom>
          <a:noFill/>
          <a:ln w="38103" cap="flat">
            <a:solidFill>
              <a:srgbClr val="C00000"/>
            </a:solidFill>
            <a:prstDash val="solid"/>
            <a:miter/>
          </a:ln>
        </p:spPr>
        <p:txBody>
          <a:bodyPr lIns="0" tIns="0" rIns="0" bIns="0"/>
          <a:lstStyle/>
          <a:p>
            <a:endParaRPr lang="zh-TW" altLang="en-US"/>
          </a:p>
        </p:txBody>
      </p:sp>
    </p:spTree>
    <p:extLst>
      <p:ext uri="{BB962C8B-B14F-4D97-AF65-F5344CB8AC3E}">
        <p14:creationId xmlns:p14="http://schemas.microsoft.com/office/powerpoint/2010/main" val="303873397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80F26172-7266-BC63-E8EE-F9CBB8A9596B}"/>
              </a:ext>
            </a:extLst>
          </p:cNvPr>
          <p:cNvSpPr>
            <a:spLocks noGrp="1"/>
          </p:cNvSpPr>
          <p:nvPr>
            <p:ph type="sldNum" sz="quarter" idx="12"/>
          </p:nvPr>
        </p:nvSpPr>
        <p:spPr/>
        <p:txBody>
          <a:bodyPr/>
          <a:lstStyle/>
          <a:p>
            <a:pPr>
              <a:defRPr/>
            </a:pPr>
            <a:fld id="{9743725C-7E5F-45A0-8CC5-6D5D2ECE80CD}" type="slidenum">
              <a:rPr lang="en-US" altLang="zh-TW" smtClean="0"/>
              <a:pPr>
                <a:defRPr/>
              </a:pPr>
              <a:t>3</a:t>
            </a:fld>
            <a:endParaRPr lang="en-US" altLang="zh-TW"/>
          </a:p>
        </p:txBody>
      </p:sp>
      <p:pic>
        <p:nvPicPr>
          <p:cNvPr id="5" name="圖片 4" descr="一張含有 文字, 螢幕擷取畫面, 字型, 數字 的圖片&#10;&#10;自動產生的描述">
            <a:extLst>
              <a:ext uri="{FF2B5EF4-FFF2-40B4-BE49-F238E27FC236}">
                <a16:creationId xmlns:a16="http://schemas.microsoft.com/office/drawing/2014/main" id="{19F53E68-86D8-A5B6-FED1-05D2EEFDDB66}"/>
              </a:ext>
            </a:extLst>
          </p:cNvPr>
          <p:cNvPicPr/>
          <p:nvPr/>
        </p:nvPicPr>
        <p:blipFill>
          <a:blip r:embed="rId2"/>
          <a:stretch>
            <a:fillRect/>
          </a:stretch>
        </p:blipFill>
        <p:spPr>
          <a:xfrm>
            <a:off x="533971" y="13493"/>
            <a:ext cx="4953953" cy="6844507"/>
          </a:xfrm>
          <a:prstGeom prst="rect">
            <a:avLst/>
          </a:prstGeom>
          <a:noFill/>
          <a:ln>
            <a:noFill/>
            <a:prstDash/>
          </a:ln>
        </p:spPr>
      </p:pic>
      <p:pic>
        <p:nvPicPr>
          <p:cNvPr id="6" name="圖片 5" descr="一張含有 文字, 螢幕擷取畫面, 字型, 數字 的圖片&#10;&#10;自動產生的描述">
            <a:extLst>
              <a:ext uri="{FF2B5EF4-FFF2-40B4-BE49-F238E27FC236}">
                <a16:creationId xmlns:a16="http://schemas.microsoft.com/office/drawing/2014/main" id="{286301BE-F7E8-5B5A-FBAC-FE439B8B4A28}"/>
              </a:ext>
            </a:extLst>
          </p:cNvPr>
          <p:cNvPicPr/>
          <p:nvPr/>
        </p:nvPicPr>
        <p:blipFill>
          <a:blip r:embed="rId3"/>
          <a:stretch>
            <a:fillRect/>
          </a:stretch>
        </p:blipFill>
        <p:spPr>
          <a:xfrm>
            <a:off x="6164072" y="136525"/>
            <a:ext cx="5418328" cy="4492752"/>
          </a:xfrm>
          <a:prstGeom prst="rect">
            <a:avLst/>
          </a:prstGeom>
          <a:noFill/>
          <a:ln>
            <a:noFill/>
            <a:prstDash/>
          </a:ln>
        </p:spPr>
      </p:pic>
      <p:sp>
        <p:nvSpPr>
          <p:cNvPr id="8" name="文字方塊 7">
            <a:extLst>
              <a:ext uri="{FF2B5EF4-FFF2-40B4-BE49-F238E27FC236}">
                <a16:creationId xmlns:a16="http://schemas.microsoft.com/office/drawing/2014/main" id="{84AD91FC-77CB-2CED-5B5A-769F8114DA42}"/>
              </a:ext>
            </a:extLst>
          </p:cNvPr>
          <p:cNvSpPr txBox="1"/>
          <p:nvPr/>
        </p:nvSpPr>
        <p:spPr>
          <a:xfrm>
            <a:off x="5690362" y="4913690"/>
            <a:ext cx="6094476" cy="1692771"/>
          </a:xfrm>
          <a:prstGeom prst="rect">
            <a:avLst/>
          </a:prstGeom>
          <a:solidFill>
            <a:srgbClr val="FFCC99"/>
          </a:solidFill>
        </p:spPr>
        <p:txBody>
          <a:bodyPr wrap="square">
            <a:spAutoFit/>
          </a:bodyPr>
          <a:lstStyle/>
          <a:p>
            <a:r>
              <a:rPr lang="zh-TW" altLang="en-US" sz="2400" b="1" dirty="0">
                <a:latin typeface="微軟正黑體" panose="020B0604030504040204" pitchFamily="34" charset="-120"/>
                <a:ea typeface="微軟正黑體" panose="020B0604030504040204" pitchFamily="34" charset="-120"/>
              </a:rPr>
              <a:t>一覽表</a:t>
            </a:r>
            <a:r>
              <a:rPr lang="zh-TW" altLang="zh-TW" sz="2400" b="1" dirty="0">
                <a:latin typeface="微軟正黑體" panose="020B0604030504040204" pitchFamily="34" charset="-120"/>
                <a:ea typeface="微軟正黑體" panose="020B0604030504040204" pitchFamily="34" charset="-120"/>
              </a:rPr>
              <a:t>內含</a:t>
            </a:r>
            <a:r>
              <a:rPr lang="zh-TW" altLang="zh-TW" sz="2800" b="1" dirty="0">
                <a:solidFill>
                  <a:srgbClr val="C00000"/>
                </a:solidFill>
                <a:latin typeface="微軟正黑體" panose="020B0604030504040204" pitchFamily="34" charset="-120"/>
                <a:ea typeface="微軟正黑體" panose="020B0604030504040204" pitchFamily="34" charset="-120"/>
              </a:rPr>
              <a:t>心理諮詢、法律諮詢、醫療諮詢及社會福利資源</a:t>
            </a:r>
            <a:r>
              <a:rPr lang="zh-TW" altLang="zh-TW" sz="2400" b="1" dirty="0">
                <a:latin typeface="微軟正黑體" panose="020B0604030504040204" pitchFamily="34" charset="-120"/>
                <a:ea typeface="微軟正黑體" panose="020B0604030504040204" pitchFamily="34" charset="-120"/>
              </a:rPr>
              <a:t>，並提供各區衛生所免費心理諮商及本府與各區公所法律扶助諮詢服務時段及地址供同仁參考運用</a:t>
            </a:r>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67405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6890D63C-B940-3B26-9162-C17347BC71A6}"/>
              </a:ext>
            </a:extLst>
          </p:cNvPr>
          <p:cNvSpPr>
            <a:spLocks noGrp="1"/>
          </p:cNvSpPr>
          <p:nvPr>
            <p:ph type="sldNum" sz="quarter" idx="12"/>
          </p:nvPr>
        </p:nvSpPr>
        <p:spPr/>
        <p:txBody>
          <a:bodyPr/>
          <a:lstStyle/>
          <a:p>
            <a:pPr>
              <a:defRPr/>
            </a:pPr>
            <a:fld id="{9743725C-7E5F-45A0-8CC5-6D5D2ECE80CD}" type="slidenum">
              <a:rPr lang="en-US" altLang="zh-TW" smtClean="0"/>
              <a:pPr>
                <a:defRPr/>
              </a:pPr>
              <a:t>4</a:t>
            </a:fld>
            <a:endParaRPr lang="en-US" altLang="zh-TW"/>
          </a:p>
        </p:txBody>
      </p:sp>
      <p:sp>
        <p:nvSpPr>
          <p:cNvPr id="5" name="標題 1">
            <a:extLst>
              <a:ext uri="{FF2B5EF4-FFF2-40B4-BE49-F238E27FC236}">
                <a16:creationId xmlns:a16="http://schemas.microsoft.com/office/drawing/2014/main" id="{7F033F45-4095-D641-557A-7EAAF50B822A}"/>
              </a:ext>
            </a:extLst>
          </p:cNvPr>
          <p:cNvSpPr>
            <a:spLocks noGrp="1"/>
          </p:cNvSpPr>
          <p:nvPr>
            <p:ph type="title"/>
          </p:nvPr>
        </p:nvSpPr>
        <p:spPr>
          <a:xfrm>
            <a:off x="609600" y="39313"/>
            <a:ext cx="10972800" cy="1064260"/>
          </a:xfrm>
          <a:solidFill>
            <a:srgbClr val="FFCC99"/>
          </a:solidFill>
        </p:spPr>
        <p:txBody>
          <a:bodyPr/>
          <a:lstStyle/>
          <a:p>
            <a:pPr algn="l"/>
            <a:r>
              <a:rPr lang="zh-TW" altLang="en-US" sz="2800" b="1" dirty="0">
                <a:latin typeface="微軟正黑體" panose="020B0604030504040204" pitchFamily="34" charset="-120"/>
                <a:ea typeface="微軟正黑體" panose="020B0604030504040204" pitchFamily="34" charset="-120"/>
              </a:rPr>
              <a:t>提供</a:t>
            </a:r>
            <a:r>
              <a:rPr lang="zh-TW" altLang="en-US" sz="3200" b="1" dirty="0">
                <a:solidFill>
                  <a:srgbClr val="C00000"/>
                </a:solidFill>
                <a:latin typeface="微軟正黑體" panose="020B0604030504040204" pitchFamily="34" charset="-120"/>
                <a:ea typeface="微軟正黑體" panose="020B0604030504040204" pitchFamily="34" charset="-120"/>
              </a:rPr>
              <a:t>社區心理衛生中心</a:t>
            </a:r>
            <a:r>
              <a:rPr lang="zh-TW" altLang="en-US" sz="2800" b="1" dirty="0">
                <a:latin typeface="微軟正黑體" panose="020B0604030504040204" pitchFamily="34" charset="-120"/>
                <a:ea typeface="微軟正黑體" panose="020B0604030504040204" pitchFamily="34" charset="-120"/>
              </a:rPr>
              <a:t>相關訊息、聯絡方式等，請各機關協助宣導可至本府人事處官方網站員工協助方案專區參閱</a:t>
            </a:r>
          </a:p>
        </p:txBody>
      </p:sp>
      <p:pic>
        <p:nvPicPr>
          <p:cNvPr id="6" name="圖片 5" descr="一張含有 文字, 螢幕擷取畫面, 字型, 數字 的圖片&#10;&#10;自動產生的描述">
            <a:extLst>
              <a:ext uri="{FF2B5EF4-FFF2-40B4-BE49-F238E27FC236}">
                <a16:creationId xmlns:a16="http://schemas.microsoft.com/office/drawing/2014/main" id="{C952D3C9-6D10-C3D7-7FB3-593C82531728}"/>
              </a:ext>
            </a:extLst>
          </p:cNvPr>
          <p:cNvPicPr>
            <a:picLocks noChangeAspect="1"/>
          </p:cNvPicPr>
          <p:nvPr/>
        </p:nvPicPr>
        <p:blipFill rotWithShape="1">
          <a:blip r:embed="rId2">
            <a:extLst>
              <a:ext uri="{28A0092B-C50C-407E-A947-70E740481C1C}">
                <a14:useLocalDpi xmlns:a14="http://schemas.microsoft.com/office/drawing/2010/main" val="0"/>
              </a:ext>
            </a:extLst>
          </a:blip>
          <a:srcRect b="27716"/>
          <a:stretch/>
        </p:blipFill>
        <p:spPr bwMode="auto">
          <a:xfrm>
            <a:off x="242760" y="1354264"/>
            <a:ext cx="4457913" cy="5432250"/>
          </a:xfrm>
          <a:prstGeom prst="rect">
            <a:avLst/>
          </a:prstGeom>
          <a:ln>
            <a:noFill/>
          </a:ln>
          <a:extLst>
            <a:ext uri="{53640926-AAD7-44D8-BBD7-CCE9431645EC}">
              <a14:shadowObscured xmlns:a14="http://schemas.microsoft.com/office/drawing/2010/main"/>
            </a:ext>
          </a:extLst>
        </p:spPr>
      </p:pic>
      <p:pic>
        <p:nvPicPr>
          <p:cNvPr id="8" name="圖片 7" descr="一張含有 文字, 螢幕擷取畫面, 軟體, 電腦圖示 的圖片&#10;&#10;自動產生的描述">
            <a:extLst>
              <a:ext uri="{FF2B5EF4-FFF2-40B4-BE49-F238E27FC236}">
                <a16:creationId xmlns:a16="http://schemas.microsoft.com/office/drawing/2014/main" id="{1C2F922E-D864-C0EE-43A8-8D084B0E1627}"/>
              </a:ext>
            </a:extLst>
          </p:cNvPr>
          <p:cNvPicPr>
            <a:picLocks noChangeAspect="1"/>
          </p:cNvPicPr>
          <p:nvPr/>
        </p:nvPicPr>
        <p:blipFill rotWithShape="1">
          <a:blip r:embed="rId3">
            <a:extLst>
              <a:ext uri="{28A0092B-C50C-407E-A947-70E740481C1C}">
                <a14:useLocalDpi xmlns:a14="http://schemas.microsoft.com/office/drawing/2010/main" val="0"/>
              </a:ext>
            </a:extLst>
          </a:blip>
          <a:srcRect l="15953" t="38654" r="36546" b="30739"/>
          <a:stretch/>
        </p:blipFill>
        <p:spPr bwMode="auto">
          <a:xfrm>
            <a:off x="4764156" y="4201464"/>
            <a:ext cx="7309655" cy="2520011"/>
          </a:xfrm>
          <a:prstGeom prst="rect">
            <a:avLst/>
          </a:prstGeom>
          <a:ln>
            <a:noFill/>
          </a:ln>
          <a:extLst>
            <a:ext uri="{53640926-AAD7-44D8-BBD7-CCE9431645EC}">
              <a14:shadowObscured xmlns:a14="http://schemas.microsoft.com/office/drawing/2010/main"/>
            </a:ext>
          </a:extLst>
        </p:spPr>
      </p:pic>
      <p:sp>
        <p:nvSpPr>
          <p:cNvPr id="9" name="矩形 8">
            <a:extLst>
              <a:ext uri="{FF2B5EF4-FFF2-40B4-BE49-F238E27FC236}">
                <a16:creationId xmlns:a16="http://schemas.microsoft.com/office/drawing/2014/main" id="{D010101D-E598-4530-566B-58A1829BA646}"/>
              </a:ext>
            </a:extLst>
          </p:cNvPr>
          <p:cNvSpPr/>
          <p:nvPr/>
        </p:nvSpPr>
        <p:spPr>
          <a:xfrm>
            <a:off x="173651" y="1354264"/>
            <a:ext cx="1975189" cy="24892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pic>
        <p:nvPicPr>
          <p:cNvPr id="7" name="圖片 6">
            <a:extLst>
              <a:ext uri="{FF2B5EF4-FFF2-40B4-BE49-F238E27FC236}">
                <a16:creationId xmlns:a16="http://schemas.microsoft.com/office/drawing/2014/main" id="{73213870-2D50-3640-9D34-4D4BCE0F298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9520" y="1135746"/>
            <a:ext cx="5734356" cy="3065718"/>
          </a:xfrm>
          <a:prstGeom prst="rect">
            <a:avLst/>
          </a:prstGeom>
          <a:noFill/>
          <a:ln>
            <a:noFill/>
          </a:ln>
        </p:spPr>
      </p:pic>
      <p:sp>
        <p:nvSpPr>
          <p:cNvPr id="2" name="矩形 1">
            <a:extLst>
              <a:ext uri="{FF2B5EF4-FFF2-40B4-BE49-F238E27FC236}">
                <a16:creationId xmlns:a16="http://schemas.microsoft.com/office/drawing/2014/main" id="{479D82A6-8D4B-0F65-7D2E-C7B8458286C0}"/>
              </a:ext>
            </a:extLst>
          </p:cNvPr>
          <p:cNvSpPr/>
          <p:nvPr/>
        </p:nvSpPr>
        <p:spPr>
          <a:xfrm>
            <a:off x="4822584" y="4266502"/>
            <a:ext cx="7126655" cy="252001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Tree>
    <p:extLst>
      <p:ext uri="{BB962C8B-B14F-4D97-AF65-F5344CB8AC3E}">
        <p14:creationId xmlns:p14="http://schemas.microsoft.com/office/powerpoint/2010/main" val="146763860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FFF26353-83B4-B90C-59A0-D3477622BFE7}"/>
              </a:ext>
            </a:extLst>
          </p:cNvPr>
          <p:cNvSpPr>
            <a:spLocks noGrp="1"/>
          </p:cNvSpPr>
          <p:nvPr>
            <p:ph type="sldNum" sz="quarter" idx="12"/>
          </p:nvPr>
        </p:nvSpPr>
        <p:spPr/>
        <p:txBody>
          <a:bodyPr/>
          <a:lstStyle/>
          <a:p>
            <a:pPr>
              <a:defRPr/>
            </a:pPr>
            <a:fld id="{9743725C-7E5F-45A0-8CC5-6D5D2ECE80CD}" type="slidenum">
              <a:rPr lang="en-US" altLang="zh-TW" smtClean="0"/>
              <a:pPr>
                <a:defRPr/>
              </a:pPr>
              <a:t>5</a:t>
            </a:fld>
            <a:endParaRPr lang="en-US" altLang="zh-TW"/>
          </a:p>
        </p:txBody>
      </p:sp>
      <p:pic>
        <p:nvPicPr>
          <p:cNvPr id="5" name="圖片 4" descr="一張含有 文字, 螢幕擷取畫面, 軟體, 電腦圖示 的圖片&#10;&#10;自動產生的描述">
            <a:extLst>
              <a:ext uri="{FF2B5EF4-FFF2-40B4-BE49-F238E27FC236}">
                <a16:creationId xmlns:a16="http://schemas.microsoft.com/office/drawing/2014/main" id="{EF1FAFDD-C827-3BA2-AC5F-A2CD28474154}"/>
              </a:ext>
            </a:extLst>
          </p:cNvPr>
          <p:cNvPicPr>
            <a:picLocks noChangeAspect="1"/>
          </p:cNvPicPr>
          <p:nvPr/>
        </p:nvPicPr>
        <p:blipFill rotWithShape="1">
          <a:blip r:embed="rId2"/>
          <a:srcRect l="28850" t="16280" r="39699" b="9444"/>
          <a:stretch/>
        </p:blipFill>
        <p:spPr bwMode="auto">
          <a:xfrm>
            <a:off x="325945" y="69024"/>
            <a:ext cx="4953978" cy="6699213"/>
          </a:xfrm>
          <a:prstGeom prst="rect">
            <a:avLst/>
          </a:prstGeom>
          <a:ln>
            <a:noFill/>
          </a:ln>
          <a:extLst>
            <a:ext uri="{53640926-AAD7-44D8-BBD7-CCE9431645EC}">
              <a14:shadowObscured xmlns:a14="http://schemas.microsoft.com/office/drawing/2010/main"/>
            </a:ext>
          </a:extLst>
        </p:spPr>
      </p:pic>
      <p:sp>
        <p:nvSpPr>
          <p:cNvPr id="6" name="矩形 5">
            <a:extLst>
              <a:ext uri="{FF2B5EF4-FFF2-40B4-BE49-F238E27FC236}">
                <a16:creationId xmlns:a16="http://schemas.microsoft.com/office/drawing/2014/main" id="{65B467D5-919C-F3AC-3EA7-22445071CDEA}"/>
              </a:ext>
            </a:extLst>
          </p:cNvPr>
          <p:cNvSpPr/>
          <p:nvPr/>
        </p:nvSpPr>
        <p:spPr>
          <a:xfrm>
            <a:off x="758867" y="174688"/>
            <a:ext cx="3493093" cy="24892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pic>
        <p:nvPicPr>
          <p:cNvPr id="7" name="圖片 6" descr="一張含有 文字, 螢幕擷取畫面, 軟體, 電腦圖示 的圖片&#10;&#10;自動產生的描述">
            <a:extLst>
              <a:ext uri="{FF2B5EF4-FFF2-40B4-BE49-F238E27FC236}">
                <a16:creationId xmlns:a16="http://schemas.microsoft.com/office/drawing/2014/main" id="{359E795C-83C2-6809-FFD1-0ED38682DDCB}"/>
              </a:ext>
            </a:extLst>
          </p:cNvPr>
          <p:cNvPicPr>
            <a:picLocks noChangeAspect="1"/>
          </p:cNvPicPr>
          <p:nvPr/>
        </p:nvPicPr>
        <p:blipFill rotWithShape="1">
          <a:blip r:embed="rId3">
            <a:extLst>
              <a:ext uri="{28A0092B-C50C-407E-A947-70E740481C1C}">
                <a14:useLocalDpi xmlns:a14="http://schemas.microsoft.com/office/drawing/2010/main" val="0"/>
              </a:ext>
            </a:extLst>
          </a:blip>
          <a:srcRect l="15953" t="38654" r="36546" b="26927"/>
          <a:stretch/>
        </p:blipFill>
        <p:spPr bwMode="auto">
          <a:xfrm>
            <a:off x="5197151" y="2542032"/>
            <a:ext cx="6759815" cy="3212909"/>
          </a:xfrm>
          <a:prstGeom prst="rect">
            <a:avLst/>
          </a:prstGeom>
          <a:ln>
            <a:noFill/>
          </a:ln>
          <a:extLst>
            <a:ext uri="{53640926-AAD7-44D8-BBD7-CCE9431645EC}">
              <a14:shadowObscured xmlns:a14="http://schemas.microsoft.com/office/drawing/2010/main"/>
            </a:ext>
          </a:extLst>
        </p:spPr>
      </p:pic>
      <p:sp>
        <p:nvSpPr>
          <p:cNvPr id="8" name="標題 1">
            <a:extLst>
              <a:ext uri="{FF2B5EF4-FFF2-40B4-BE49-F238E27FC236}">
                <a16:creationId xmlns:a16="http://schemas.microsoft.com/office/drawing/2014/main" id="{38FE1CEB-BD70-E84B-F413-51DA7F381CEC}"/>
              </a:ext>
            </a:extLst>
          </p:cNvPr>
          <p:cNvSpPr>
            <a:spLocks noGrp="1"/>
          </p:cNvSpPr>
          <p:nvPr>
            <p:ph type="title"/>
          </p:nvPr>
        </p:nvSpPr>
        <p:spPr>
          <a:xfrm>
            <a:off x="5437226" y="299148"/>
            <a:ext cx="6600747" cy="1752600"/>
          </a:xfrm>
          <a:solidFill>
            <a:srgbClr val="FFCC99"/>
          </a:solidFill>
        </p:spPr>
        <p:txBody>
          <a:bodyPr/>
          <a:lstStyle/>
          <a:p>
            <a:pPr algn="l"/>
            <a:r>
              <a:rPr lang="zh-TW" altLang="en-US" sz="2800" b="1" dirty="0">
                <a:latin typeface="微軟正黑體" panose="020B0604030504040204" pitchFamily="34" charset="-120"/>
                <a:ea typeface="微軟正黑體" panose="020B0604030504040204" pitchFamily="34" charset="-120"/>
              </a:rPr>
              <a:t>提供本市</a:t>
            </a:r>
            <a:r>
              <a:rPr lang="zh-TW" altLang="en-US" sz="3200" b="1" dirty="0">
                <a:solidFill>
                  <a:srgbClr val="C00000"/>
                </a:solidFill>
                <a:latin typeface="微軟正黑體" panose="020B0604030504040204" pitchFamily="34" charset="-120"/>
                <a:ea typeface="微軟正黑體" panose="020B0604030504040204" pitchFamily="34" charset="-120"/>
              </a:rPr>
              <a:t>通訊心理諮商</a:t>
            </a:r>
            <a:r>
              <a:rPr lang="zh-TW" altLang="en-US" sz="2800" b="1" dirty="0">
                <a:latin typeface="微軟正黑體" panose="020B0604030504040204" pitchFamily="34" charset="-120"/>
                <a:ea typeface="微軟正黑體" panose="020B0604030504040204" pitchFamily="34" charset="-120"/>
              </a:rPr>
              <a:t>相關訊息、聯絡方式等，請各機關協助宣導可至本府人事處官方網站員工協助方案專區參閱</a:t>
            </a:r>
          </a:p>
        </p:txBody>
      </p:sp>
      <p:sp>
        <p:nvSpPr>
          <p:cNvPr id="2" name="矩形 1">
            <a:extLst>
              <a:ext uri="{FF2B5EF4-FFF2-40B4-BE49-F238E27FC236}">
                <a16:creationId xmlns:a16="http://schemas.microsoft.com/office/drawing/2014/main" id="{E38184B3-6CA9-2DEC-D882-891B81F94E57}"/>
              </a:ext>
            </a:extLst>
          </p:cNvPr>
          <p:cNvSpPr/>
          <p:nvPr/>
        </p:nvSpPr>
        <p:spPr>
          <a:xfrm>
            <a:off x="5197151" y="2542032"/>
            <a:ext cx="6759815" cy="292570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Tree>
    <p:extLst>
      <p:ext uri="{BB962C8B-B14F-4D97-AF65-F5344CB8AC3E}">
        <p14:creationId xmlns:p14="http://schemas.microsoft.com/office/powerpoint/2010/main" val="4509050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投影片編號版面配置區 5">
            <a:extLst>
              <a:ext uri="{FF2B5EF4-FFF2-40B4-BE49-F238E27FC236}">
                <a16:creationId xmlns:a16="http://schemas.microsoft.com/office/drawing/2014/main" id="{BE37E84D-3A19-0B45-F2BD-6FD1CC283AD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8B55414E-C2F5-47D4-A4A7-BE93F5C2D795}" type="slidenum">
              <a:rPr lang="en-US" altLang="zh-TW" sz="1400" smtClean="0"/>
              <a:pPr>
                <a:spcBef>
                  <a:spcPct val="0"/>
                </a:spcBef>
                <a:buFontTx/>
                <a:buNone/>
              </a:pPr>
              <a:t>6</a:t>
            </a:fld>
            <a:endParaRPr lang="en-US" altLang="zh-TW" sz="1400"/>
          </a:p>
        </p:txBody>
      </p:sp>
      <p:sp>
        <p:nvSpPr>
          <p:cNvPr id="11267" name="Rectangle 2">
            <a:extLst>
              <a:ext uri="{FF2B5EF4-FFF2-40B4-BE49-F238E27FC236}">
                <a16:creationId xmlns:a16="http://schemas.microsoft.com/office/drawing/2014/main" id="{34B29398-9447-C38C-6263-0133387707F3}"/>
              </a:ext>
            </a:extLst>
          </p:cNvPr>
          <p:cNvSpPr>
            <a:spLocks noGrp="1" noChangeArrowheads="1"/>
          </p:cNvSpPr>
          <p:nvPr>
            <p:ph type="body" idx="1"/>
          </p:nvPr>
        </p:nvSpPr>
        <p:spPr>
          <a:xfrm>
            <a:off x="1558924" y="28753"/>
            <a:ext cx="9413875" cy="1081088"/>
          </a:xfrm>
        </p:spPr>
        <p:txBody>
          <a:bodyPr/>
          <a:lstStyle/>
          <a:p>
            <a:pPr algn="ctr" eaLnBrk="1" hangingPunct="1">
              <a:lnSpc>
                <a:spcPct val="130000"/>
              </a:lnSpc>
              <a:buFontTx/>
              <a:buNone/>
            </a:pPr>
            <a:r>
              <a:rPr lang="zh-TW" altLang="en-US" sz="4800" b="1" dirty="0">
                <a:solidFill>
                  <a:srgbClr val="FF0000"/>
                </a:solidFill>
                <a:latin typeface="微軟正黑體" panose="020B0604030504040204" pitchFamily="34" charset="-120"/>
                <a:ea typeface="微軟正黑體" panose="020B0604030504040204" pitchFamily="34" charset="-120"/>
              </a:rPr>
              <a:t>臺南市社區心理衛生中心</a:t>
            </a:r>
            <a:r>
              <a:rPr lang="en-US" altLang="zh-TW" sz="4800" b="1" dirty="0">
                <a:solidFill>
                  <a:srgbClr val="FF0000"/>
                </a:solidFill>
                <a:latin typeface="微軟正黑體" panose="020B0604030504040204" pitchFamily="34" charset="-120"/>
                <a:ea typeface="微軟正黑體" panose="020B0604030504040204" pitchFamily="34" charset="-120"/>
              </a:rPr>
              <a:t>LINE@</a:t>
            </a:r>
          </a:p>
          <a:p>
            <a:pPr algn="ctr" eaLnBrk="1" hangingPunct="1">
              <a:lnSpc>
                <a:spcPct val="130000"/>
              </a:lnSpc>
              <a:buFontTx/>
              <a:buNone/>
            </a:pPr>
            <a:r>
              <a:rPr lang="zh-TW" altLang="en-US" sz="4800" b="1" dirty="0">
                <a:solidFill>
                  <a:srgbClr val="FF0000"/>
                </a:solidFill>
                <a:latin typeface="標楷體" panose="03000509000000000000" pitchFamily="65" charset="-120"/>
                <a:ea typeface="標楷體" panose="03000509000000000000" pitchFamily="65" charset="-120"/>
              </a:rPr>
              <a:t>  </a:t>
            </a:r>
          </a:p>
        </p:txBody>
      </p:sp>
      <p:sp>
        <p:nvSpPr>
          <p:cNvPr id="11268" name="Rectangle 2">
            <a:extLst>
              <a:ext uri="{FF2B5EF4-FFF2-40B4-BE49-F238E27FC236}">
                <a16:creationId xmlns:a16="http://schemas.microsoft.com/office/drawing/2014/main" id="{5A4146FC-46C9-C768-7B6B-7D5FE4B59B90}"/>
              </a:ext>
            </a:extLst>
          </p:cNvPr>
          <p:cNvSpPr txBox="1">
            <a:spLocks noChangeArrowheads="1"/>
          </p:cNvSpPr>
          <p:nvPr/>
        </p:nvSpPr>
        <p:spPr bwMode="auto">
          <a:xfrm>
            <a:off x="6325680" y="1167607"/>
            <a:ext cx="3959225"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130000"/>
              </a:lnSpc>
              <a:buFontTx/>
              <a:buNone/>
            </a:pPr>
            <a:r>
              <a:rPr lang="zh-TW" altLang="en-US" sz="4800" b="1" dirty="0">
                <a:solidFill>
                  <a:srgbClr val="336600"/>
                </a:solidFill>
                <a:latin typeface="標楷體" panose="03000509000000000000" pitchFamily="65" charset="-120"/>
                <a:ea typeface="標楷體" panose="03000509000000000000" pitchFamily="65" charset="-120"/>
              </a:rPr>
              <a:t>支持</a:t>
            </a:r>
            <a:r>
              <a:rPr lang="en-US" altLang="zh-TW" sz="4800" b="1" dirty="0">
                <a:solidFill>
                  <a:srgbClr val="336600"/>
                </a:solidFill>
                <a:latin typeface="標楷體" panose="03000509000000000000" pitchFamily="65" charset="-120"/>
                <a:ea typeface="標楷體" panose="03000509000000000000" pitchFamily="65" charset="-120"/>
              </a:rPr>
              <a:t>+</a:t>
            </a:r>
            <a:r>
              <a:rPr lang="zh-TW" altLang="en-US" sz="4800" b="1" dirty="0">
                <a:solidFill>
                  <a:srgbClr val="336600"/>
                </a:solidFill>
                <a:latin typeface="標楷體" panose="03000509000000000000" pitchFamily="65" charset="-120"/>
                <a:ea typeface="標楷體" panose="03000509000000000000" pitchFamily="65" charset="-120"/>
              </a:rPr>
              <a:t>關心  </a:t>
            </a:r>
          </a:p>
        </p:txBody>
      </p:sp>
      <p:pic>
        <p:nvPicPr>
          <p:cNvPr id="11269" name="Picture 2">
            <a:extLst>
              <a:ext uri="{FF2B5EF4-FFF2-40B4-BE49-F238E27FC236}">
                <a16:creationId xmlns:a16="http://schemas.microsoft.com/office/drawing/2014/main" id="{941E5DA0-2F8B-02EF-0000-0B4CC48C57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175" y="3200400"/>
            <a:ext cx="4107613"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圖片 4">
            <a:extLst>
              <a:ext uri="{FF2B5EF4-FFF2-40B4-BE49-F238E27FC236}">
                <a16:creationId xmlns:a16="http://schemas.microsoft.com/office/drawing/2014/main" id="{E2A24776-5210-9EF9-FE40-7B53E371E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175" y="1036638"/>
            <a:ext cx="2336800"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圖片 6">
            <a:extLst>
              <a:ext uri="{FF2B5EF4-FFF2-40B4-BE49-F238E27FC236}">
                <a16:creationId xmlns:a16="http://schemas.microsoft.com/office/drawing/2014/main" id="{2F883D07-BE06-AACC-3746-C987D337B4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2439" y="2155120"/>
            <a:ext cx="5545709" cy="454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056107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1528</TotalTime>
  <Words>150</Words>
  <Application>Microsoft Office PowerPoint</Application>
  <PresentationFormat>寬螢幕</PresentationFormat>
  <Paragraphs>13</Paragraphs>
  <Slides>6</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6</vt:i4>
      </vt:variant>
    </vt:vector>
  </HeadingPairs>
  <TitlesOfParts>
    <vt:vector size="11" baseType="lpstr">
      <vt:lpstr>微軟正黑體</vt:lpstr>
      <vt:lpstr>新細明體</vt:lpstr>
      <vt:lpstr>標楷體</vt:lpstr>
      <vt:lpstr>Arial</vt:lpstr>
      <vt:lpstr>預設簡報設計</vt:lpstr>
      <vt:lpstr>PowerPoint 簡報</vt:lpstr>
      <vt:lpstr>本處業已整備「臺南市政府暨所屬機關學校性騷擾防治服務資源一覽表」，請各機關可至本府人事處官方網站員工協助方案專區參閱</vt:lpstr>
      <vt:lpstr>PowerPoint 簡報</vt:lpstr>
      <vt:lpstr>提供社區心理衛生中心相關訊息、聯絡方式等，請各機關協助宣導可至本府人事處官方網站員工協助方案專區參閱</vt:lpstr>
      <vt:lpstr>提供本市通訊心理諮商相關訊息、聯絡方式等，請各機關協助宣導可至本府人事處官方網站員工協助方案專區參閱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EAP 看過來</dc:title>
  <dc:creator>人事處</dc:creator>
  <cp:lastModifiedBy>5A88</cp:lastModifiedBy>
  <cp:revision>103</cp:revision>
  <cp:lastPrinted>2024-05-21T08:46:23Z</cp:lastPrinted>
  <dcterms:created xsi:type="dcterms:W3CDTF">2024-01-31T08:23:51Z</dcterms:created>
  <dcterms:modified xsi:type="dcterms:W3CDTF">2025-06-25T06:59:28Z</dcterms:modified>
</cp:coreProperties>
</file>