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3"/>
  </p:notesMasterIdLst>
  <p:handoutMasterIdLst>
    <p:handoutMasterId r:id="rId24"/>
  </p:handoutMasterIdLst>
  <p:sldIdLst>
    <p:sldId id="257" r:id="rId2"/>
    <p:sldId id="580" r:id="rId3"/>
    <p:sldId id="581" r:id="rId4"/>
    <p:sldId id="583" r:id="rId5"/>
    <p:sldId id="582" r:id="rId6"/>
    <p:sldId id="588" r:id="rId7"/>
    <p:sldId id="594" r:id="rId8"/>
    <p:sldId id="555" r:id="rId9"/>
    <p:sldId id="556" r:id="rId10"/>
    <p:sldId id="550" r:id="rId11"/>
    <p:sldId id="578" r:id="rId12"/>
    <p:sldId id="579" r:id="rId13"/>
    <p:sldId id="570" r:id="rId14"/>
    <p:sldId id="488" r:id="rId15"/>
    <p:sldId id="489" r:id="rId16"/>
    <p:sldId id="527" r:id="rId17"/>
    <p:sldId id="511" r:id="rId18"/>
    <p:sldId id="515" r:id="rId19"/>
    <p:sldId id="516" r:id="rId20"/>
    <p:sldId id="577" r:id="rId21"/>
    <p:sldId id="55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3627"/>
  </p:normalViewPr>
  <p:slideViewPr>
    <p:cSldViewPr>
      <p:cViewPr varScale="1">
        <p:scale>
          <a:sx n="98" d="100"/>
          <a:sy n="98" d="100"/>
        </p:scale>
        <p:origin x="9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6E0B7-C763-44CD-9A0C-35B4A0B3F66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ADA57-8934-433D-AA4C-EBD2A9E33AC7}">
      <dgm:prSet custT="1"/>
      <dgm:spPr/>
      <dgm:t>
        <a:bodyPr/>
        <a:lstStyle/>
        <a:p>
          <a:r>
            <a:rPr lang="zh-CN" sz="2800" dirty="0">
              <a:latin typeface="Heiti SC Medium" pitchFamily="2" charset="-128"/>
              <a:ea typeface="Heiti SC Medium" pitchFamily="2" charset="-128"/>
            </a:rPr>
            <a:t>災難</a:t>
          </a:r>
          <a:r>
            <a:rPr lang="zh-TW" sz="2800" dirty="0">
              <a:latin typeface="Heiti SC Medium" pitchFamily="2" charset="-128"/>
              <a:ea typeface="Heiti SC Medium" pitchFamily="2" charset="-128"/>
            </a:rPr>
            <a:t>  ⌿ 不幸福</a:t>
          </a:r>
          <a:endParaRPr lang="en-US" sz="2800" dirty="0">
            <a:latin typeface="Heiti SC Medium" pitchFamily="2" charset="-128"/>
            <a:ea typeface="Heiti SC Medium" pitchFamily="2" charset="-128"/>
          </a:endParaRPr>
        </a:p>
      </dgm:t>
    </dgm:pt>
    <dgm:pt modelId="{5EA49C3F-643C-4971-96DF-D0FF1C83A2B4}" type="parTrans" cxnId="{CA77C6EF-4AD5-4F8A-A417-0D5E379FF822}">
      <dgm:prSet/>
      <dgm:spPr/>
      <dgm:t>
        <a:bodyPr/>
        <a:lstStyle/>
        <a:p>
          <a:endParaRPr lang="en-US"/>
        </a:p>
      </dgm:t>
    </dgm:pt>
    <dgm:pt modelId="{3F41CD71-E792-43D0-96E3-CC623665011D}" type="sibTrans" cxnId="{CA77C6EF-4AD5-4F8A-A417-0D5E379FF822}">
      <dgm:prSet/>
      <dgm:spPr/>
      <dgm:t>
        <a:bodyPr/>
        <a:lstStyle/>
        <a:p>
          <a:endParaRPr lang="en-US"/>
        </a:p>
      </dgm:t>
    </dgm:pt>
    <dgm:pt modelId="{3C9BF4D4-59E7-4D9C-94C2-3B15F0085F11}">
      <dgm:prSet custT="1"/>
      <dgm:spPr/>
      <dgm:t>
        <a:bodyPr/>
        <a:lstStyle/>
        <a:p>
          <a:r>
            <a:rPr lang="zh-TW" sz="2800" dirty="0">
              <a:latin typeface="Heiti SC Medium" pitchFamily="2" charset="-128"/>
              <a:ea typeface="Heiti SC Medium" pitchFamily="2" charset="-128"/>
            </a:rPr>
            <a:t>一帆風順 也不等於 幸福</a:t>
          </a:r>
          <a:endParaRPr lang="en-US" sz="2800" dirty="0">
            <a:latin typeface="Heiti SC Medium" pitchFamily="2" charset="-128"/>
            <a:ea typeface="Heiti SC Medium" pitchFamily="2" charset="-128"/>
          </a:endParaRPr>
        </a:p>
      </dgm:t>
    </dgm:pt>
    <dgm:pt modelId="{B541CB52-4E80-466F-A798-0AEED6FB2500}" type="parTrans" cxnId="{4C408123-E2A5-497C-BCC0-952154ABE725}">
      <dgm:prSet/>
      <dgm:spPr/>
      <dgm:t>
        <a:bodyPr/>
        <a:lstStyle/>
        <a:p>
          <a:endParaRPr lang="en-US"/>
        </a:p>
      </dgm:t>
    </dgm:pt>
    <dgm:pt modelId="{2472E46D-9A93-4691-BC82-8DBDFE1FEB92}" type="sibTrans" cxnId="{4C408123-E2A5-497C-BCC0-952154ABE725}">
      <dgm:prSet/>
      <dgm:spPr/>
      <dgm:t>
        <a:bodyPr/>
        <a:lstStyle/>
        <a:p>
          <a:endParaRPr lang="en-US"/>
        </a:p>
      </dgm:t>
    </dgm:pt>
    <dgm:pt modelId="{0E9728B5-AD7E-C742-A17D-C2DF531AC445}" type="pres">
      <dgm:prSet presAssocID="{4216E0B7-C763-44CD-9A0C-35B4A0B3F66A}" presName="linear" presStyleCnt="0">
        <dgm:presLayoutVars>
          <dgm:dir/>
          <dgm:animLvl val="lvl"/>
          <dgm:resizeHandles val="exact"/>
        </dgm:presLayoutVars>
      </dgm:prSet>
      <dgm:spPr/>
    </dgm:pt>
    <dgm:pt modelId="{4F382023-7D45-E247-94F2-2F0875B08F77}" type="pres">
      <dgm:prSet presAssocID="{04AADA57-8934-433D-AA4C-EBD2A9E33AC7}" presName="parentLin" presStyleCnt="0"/>
      <dgm:spPr/>
    </dgm:pt>
    <dgm:pt modelId="{E7B84B39-F75A-E047-89D0-176DEAEA68D0}" type="pres">
      <dgm:prSet presAssocID="{04AADA57-8934-433D-AA4C-EBD2A9E33AC7}" presName="parentLeftMargin" presStyleLbl="node1" presStyleIdx="0" presStyleCnt="2"/>
      <dgm:spPr/>
    </dgm:pt>
    <dgm:pt modelId="{3814FC62-9B67-DF4E-9B41-3FF20158E2C0}" type="pres">
      <dgm:prSet presAssocID="{04AADA57-8934-433D-AA4C-EBD2A9E33A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D934CD-A9A1-C24D-B436-30AA1F42D0C6}" type="pres">
      <dgm:prSet presAssocID="{04AADA57-8934-433D-AA4C-EBD2A9E33AC7}" presName="negativeSpace" presStyleCnt="0"/>
      <dgm:spPr/>
    </dgm:pt>
    <dgm:pt modelId="{4558B553-E092-FB45-8638-3F202E5AE6AD}" type="pres">
      <dgm:prSet presAssocID="{04AADA57-8934-433D-AA4C-EBD2A9E33AC7}" presName="childText" presStyleLbl="conFgAcc1" presStyleIdx="0" presStyleCnt="2">
        <dgm:presLayoutVars>
          <dgm:bulletEnabled val="1"/>
        </dgm:presLayoutVars>
      </dgm:prSet>
      <dgm:spPr/>
    </dgm:pt>
    <dgm:pt modelId="{D788DD1B-5CC7-B04E-A735-9700706597FF}" type="pres">
      <dgm:prSet presAssocID="{3F41CD71-E792-43D0-96E3-CC623665011D}" presName="spaceBetweenRectangles" presStyleCnt="0"/>
      <dgm:spPr/>
    </dgm:pt>
    <dgm:pt modelId="{9A02FAE7-A95F-C946-8F8C-F71A3F266D3C}" type="pres">
      <dgm:prSet presAssocID="{3C9BF4D4-59E7-4D9C-94C2-3B15F0085F11}" presName="parentLin" presStyleCnt="0"/>
      <dgm:spPr/>
    </dgm:pt>
    <dgm:pt modelId="{4EA4FC2B-F1EC-D34C-979B-ADC3FB30E2C3}" type="pres">
      <dgm:prSet presAssocID="{3C9BF4D4-59E7-4D9C-94C2-3B15F0085F11}" presName="parentLeftMargin" presStyleLbl="node1" presStyleIdx="0" presStyleCnt="2"/>
      <dgm:spPr/>
    </dgm:pt>
    <dgm:pt modelId="{2A39CC38-F0C3-9A47-B34A-ECE13E710E1A}" type="pres">
      <dgm:prSet presAssocID="{3C9BF4D4-59E7-4D9C-94C2-3B15F0085F11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8A45FAB7-E576-D44C-BCD9-A30E39F0206A}" type="pres">
      <dgm:prSet presAssocID="{3C9BF4D4-59E7-4D9C-94C2-3B15F0085F11}" presName="negativeSpace" presStyleCnt="0"/>
      <dgm:spPr/>
    </dgm:pt>
    <dgm:pt modelId="{FA200924-1E06-D746-9E2D-561E79AC0929}" type="pres">
      <dgm:prSet presAssocID="{3C9BF4D4-59E7-4D9C-94C2-3B15F0085F1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C408123-E2A5-497C-BCC0-952154ABE725}" srcId="{4216E0B7-C763-44CD-9A0C-35B4A0B3F66A}" destId="{3C9BF4D4-59E7-4D9C-94C2-3B15F0085F11}" srcOrd="1" destOrd="0" parTransId="{B541CB52-4E80-466F-A798-0AEED6FB2500}" sibTransId="{2472E46D-9A93-4691-BC82-8DBDFE1FEB92}"/>
    <dgm:cxn modelId="{30A6C152-B9E9-064B-9CA6-B1770EC0B38E}" type="presOf" srcId="{3C9BF4D4-59E7-4D9C-94C2-3B15F0085F11}" destId="{4EA4FC2B-F1EC-D34C-979B-ADC3FB30E2C3}" srcOrd="0" destOrd="0" presId="urn:microsoft.com/office/officeart/2005/8/layout/list1"/>
    <dgm:cxn modelId="{BDD01955-909F-3048-8CF5-CB77CBE3039E}" type="presOf" srcId="{3C9BF4D4-59E7-4D9C-94C2-3B15F0085F11}" destId="{2A39CC38-F0C3-9A47-B34A-ECE13E710E1A}" srcOrd="1" destOrd="0" presId="urn:microsoft.com/office/officeart/2005/8/layout/list1"/>
    <dgm:cxn modelId="{2B019462-7F03-A041-A60C-6339326FA167}" type="presOf" srcId="{04AADA57-8934-433D-AA4C-EBD2A9E33AC7}" destId="{3814FC62-9B67-DF4E-9B41-3FF20158E2C0}" srcOrd="1" destOrd="0" presId="urn:microsoft.com/office/officeart/2005/8/layout/list1"/>
    <dgm:cxn modelId="{4EB6FEBB-5DA1-5248-BA05-A0E264D49FB1}" type="presOf" srcId="{04AADA57-8934-433D-AA4C-EBD2A9E33AC7}" destId="{E7B84B39-F75A-E047-89D0-176DEAEA68D0}" srcOrd="0" destOrd="0" presId="urn:microsoft.com/office/officeart/2005/8/layout/list1"/>
    <dgm:cxn modelId="{137B2EE0-6CBB-6940-AFA9-C82A7314F22E}" type="presOf" srcId="{4216E0B7-C763-44CD-9A0C-35B4A0B3F66A}" destId="{0E9728B5-AD7E-C742-A17D-C2DF531AC445}" srcOrd="0" destOrd="0" presId="urn:microsoft.com/office/officeart/2005/8/layout/list1"/>
    <dgm:cxn modelId="{CA77C6EF-4AD5-4F8A-A417-0D5E379FF822}" srcId="{4216E0B7-C763-44CD-9A0C-35B4A0B3F66A}" destId="{04AADA57-8934-433D-AA4C-EBD2A9E33AC7}" srcOrd="0" destOrd="0" parTransId="{5EA49C3F-643C-4971-96DF-D0FF1C83A2B4}" sibTransId="{3F41CD71-E792-43D0-96E3-CC623665011D}"/>
    <dgm:cxn modelId="{177DE83B-C17E-564B-BD77-44A8311AA198}" type="presParOf" srcId="{0E9728B5-AD7E-C742-A17D-C2DF531AC445}" destId="{4F382023-7D45-E247-94F2-2F0875B08F77}" srcOrd="0" destOrd="0" presId="urn:microsoft.com/office/officeart/2005/8/layout/list1"/>
    <dgm:cxn modelId="{40975588-57FD-9C46-9B33-4A8F54DBAA4D}" type="presParOf" srcId="{4F382023-7D45-E247-94F2-2F0875B08F77}" destId="{E7B84B39-F75A-E047-89D0-176DEAEA68D0}" srcOrd="0" destOrd="0" presId="urn:microsoft.com/office/officeart/2005/8/layout/list1"/>
    <dgm:cxn modelId="{17F7CD7E-7EFB-654F-B027-4330A70FE7A2}" type="presParOf" srcId="{4F382023-7D45-E247-94F2-2F0875B08F77}" destId="{3814FC62-9B67-DF4E-9B41-3FF20158E2C0}" srcOrd="1" destOrd="0" presId="urn:microsoft.com/office/officeart/2005/8/layout/list1"/>
    <dgm:cxn modelId="{25C2C4B2-6C49-6849-B5BB-CEDDE741B0B2}" type="presParOf" srcId="{0E9728B5-AD7E-C742-A17D-C2DF531AC445}" destId="{6ED934CD-A9A1-C24D-B436-30AA1F42D0C6}" srcOrd="1" destOrd="0" presId="urn:microsoft.com/office/officeart/2005/8/layout/list1"/>
    <dgm:cxn modelId="{9E3D1800-71EA-EA4B-A6E8-0786E50C8AE0}" type="presParOf" srcId="{0E9728B5-AD7E-C742-A17D-C2DF531AC445}" destId="{4558B553-E092-FB45-8638-3F202E5AE6AD}" srcOrd="2" destOrd="0" presId="urn:microsoft.com/office/officeart/2005/8/layout/list1"/>
    <dgm:cxn modelId="{57432270-E9AA-0E42-9FBC-0489D01AC552}" type="presParOf" srcId="{0E9728B5-AD7E-C742-A17D-C2DF531AC445}" destId="{D788DD1B-5CC7-B04E-A735-9700706597FF}" srcOrd="3" destOrd="0" presId="urn:microsoft.com/office/officeart/2005/8/layout/list1"/>
    <dgm:cxn modelId="{85F7C4AB-3229-1C4D-B5CD-6EA894250826}" type="presParOf" srcId="{0E9728B5-AD7E-C742-A17D-C2DF531AC445}" destId="{9A02FAE7-A95F-C946-8F8C-F71A3F266D3C}" srcOrd="4" destOrd="0" presId="urn:microsoft.com/office/officeart/2005/8/layout/list1"/>
    <dgm:cxn modelId="{862D4895-6C7F-C345-9D57-90AB63A2A04C}" type="presParOf" srcId="{9A02FAE7-A95F-C946-8F8C-F71A3F266D3C}" destId="{4EA4FC2B-F1EC-D34C-979B-ADC3FB30E2C3}" srcOrd="0" destOrd="0" presId="urn:microsoft.com/office/officeart/2005/8/layout/list1"/>
    <dgm:cxn modelId="{9ADDED28-AE2A-6742-8E72-94644BD300C2}" type="presParOf" srcId="{9A02FAE7-A95F-C946-8F8C-F71A3F266D3C}" destId="{2A39CC38-F0C3-9A47-B34A-ECE13E710E1A}" srcOrd="1" destOrd="0" presId="urn:microsoft.com/office/officeart/2005/8/layout/list1"/>
    <dgm:cxn modelId="{617EF553-718C-3D41-BB1A-932654226CC7}" type="presParOf" srcId="{0E9728B5-AD7E-C742-A17D-C2DF531AC445}" destId="{8A45FAB7-E576-D44C-BCD9-A30E39F0206A}" srcOrd="5" destOrd="0" presId="urn:microsoft.com/office/officeart/2005/8/layout/list1"/>
    <dgm:cxn modelId="{7D3E2FFD-ACAD-8243-B537-0AE6E7D9E7EE}" type="presParOf" srcId="{0E9728B5-AD7E-C742-A17D-C2DF531AC445}" destId="{FA200924-1E06-D746-9E2D-561E79AC09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B553-E092-FB45-8638-3F202E5AE6AD}">
      <dsp:nvSpPr>
        <dsp:cNvPr id="0" name=""/>
        <dsp:cNvSpPr/>
      </dsp:nvSpPr>
      <dsp:spPr>
        <a:xfrm>
          <a:off x="0" y="811943"/>
          <a:ext cx="4435078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4FC62-9B67-DF4E-9B41-3FF20158E2C0}">
      <dsp:nvSpPr>
        <dsp:cNvPr id="0" name=""/>
        <dsp:cNvSpPr/>
      </dsp:nvSpPr>
      <dsp:spPr>
        <a:xfrm>
          <a:off x="221753" y="14903"/>
          <a:ext cx="3104554" cy="1594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5" tIns="0" rIns="11734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kern="1200" dirty="0">
              <a:latin typeface="Heiti SC Medium" pitchFamily="2" charset="-128"/>
              <a:ea typeface="Heiti SC Medium" pitchFamily="2" charset="-128"/>
            </a:rPr>
            <a:t>災難</a:t>
          </a:r>
          <a:r>
            <a:rPr lang="zh-TW" sz="2800" kern="1200" dirty="0">
              <a:latin typeface="Heiti SC Medium" pitchFamily="2" charset="-128"/>
              <a:ea typeface="Heiti SC Medium" pitchFamily="2" charset="-128"/>
            </a:rPr>
            <a:t>  ⌿ 不幸福</a:t>
          </a:r>
          <a:endParaRPr lang="en-US" sz="2800" kern="1200" dirty="0">
            <a:latin typeface="Heiti SC Medium" pitchFamily="2" charset="-128"/>
            <a:ea typeface="Heiti SC Medium" pitchFamily="2" charset="-128"/>
          </a:endParaRPr>
        </a:p>
      </dsp:txBody>
      <dsp:txXfrm>
        <a:off x="299570" y="92720"/>
        <a:ext cx="2948920" cy="1438446"/>
      </dsp:txXfrm>
    </dsp:sp>
    <dsp:sp modelId="{FA200924-1E06-D746-9E2D-561E79AC0929}">
      <dsp:nvSpPr>
        <dsp:cNvPr id="0" name=""/>
        <dsp:cNvSpPr/>
      </dsp:nvSpPr>
      <dsp:spPr>
        <a:xfrm>
          <a:off x="0" y="3261383"/>
          <a:ext cx="4435078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9CC38-F0C3-9A47-B34A-ECE13E710E1A}">
      <dsp:nvSpPr>
        <dsp:cNvPr id="0" name=""/>
        <dsp:cNvSpPr/>
      </dsp:nvSpPr>
      <dsp:spPr>
        <a:xfrm>
          <a:off x="211142" y="2464343"/>
          <a:ext cx="4222848" cy="159408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5" tIns="0" rIns="11734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latin typeface="Heiti SC Medium" pitchFamily="2" charset="-128"/>
              <a:ea typeface="Heiti SC Medium" pitchFamily="2" charset="-128"/>
            </a:rPr>
            <a:t>一帆風順 也不等於 幸福</a:t>
          </a:r>
          <a:endParaRPr lang="en-US" sz="2800" kern="1200" dirty="0">
            <a:latin typeface="Heiti SC Medium" pitchFamily="2" charset="-128"/>
            <a:ea typeface="Heiti SC Medium" pitchFamily="2" charset="-128"/>
          </a:endParaRPr>
        </a:p>
      </dsp:txBody>
      <dsp:txXfrm>
        <a:off x="288959" y="2542160"/>
        <a:ext cx="4067214" cy="143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379E7-C899-C148-A98C-BCD50C418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30E38-EFC6-1741-A6F5-981ECF918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9AB93D3-C6A0-4A86-8315-6667BE362A26}" type="datetimeFigureOut">
              <a:rPr lang="en-US" altLang="zh-TW"/>
              <a:pPr>
                <a:defRPr/>
              </a:pPr>
              <a:t>4/14/20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0E806-3AA6-E443-BE89-3435430FAB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6B050-4726-A243-B2CE-218E12C975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8FF9B38-90C3-4243-8FCD-330C00512C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40BCD4-A602-5244-997F-F1D9E84489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6CE37D0-C19E-344D-964E-672694ED1D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CD5CA77-E775-4A53-94C3-C10906D9F957}" type="datetimeFigureOut">
              <a:rPr lang="zh-TW" altLang="en-US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B061EAD-B23A-43DE-8C78-C2A37D63AD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E8753FC4-184C-D843-89A7-A5EE427890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DDBD9B7F-38F0-3C46-A748-8D7B6D4C62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54F3416-276F-8248-A9A5-AFF7BEE9F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CAD4611-33BF-4ED2-A8F6-EFF31FBFEC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charset="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charset="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charset="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BB0E8-601D-42CA-9CD5-81A5887E1EB3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9624B547-5F48-4468-A8A7-8996C8E0C4E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7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2E386-9B35-46DF-9196-EAD816CF2346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FD10E-2E13-406C-9A70-190FABD64B0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422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74FD6-77C9-458D-A2AF-EE056D9FFBF4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5D015-E58A-49D1-A211-CD76F534317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3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5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8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4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EB4B4-3EB3-4605-A469-759F345F68B5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5B4FA-2BB2-4A8B-ABE3-8BFF4C118D1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45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D61A4-0D33-4BC1-A8D5-5D286FB3171E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42A38-EA56-4090-A16D-60E2B0A2908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26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0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9C25B0-4B57-4310-8F18-1873A3900600}" type="datetimeFigureOut">
              <a:rPr lang="zh-TW" altLang="en-US" smtClean="0"/>
              <a:pPr>
                <a:defRPr/>
              </a:pPr>
              <a:t>2020/4/14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A9DBF49-F121-4A6E-8ED4-C825C9E20CA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0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>
            <a:extLst>
              <a:ext uri="{FF2B5EF4-FFF2-40B4-BE49-F238E27FC236}">
                <a16:creationId xmlns:a16="http://schemas.microsoft.com/office/drawing/2014/main" id="{AB8BFA4C-955D-3142-BD9E-B53D7E78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0" y="1820985"/>
            <a:ext cx="7850187" cy="15842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kumimoji="1" lang="zh-TW" altLang="en-US" sz="6000" dirty="0">
                <a:latin typeface="Heiti SC Medium" pitchFamily="2" charset="-128"/>
                <a:ea typeface="Heiti SC Medium" pitchFamily="2" charset="-128"/>
              </a:rPr>
              <a:t>威信型教養</a:t>
            </a:r>
            <a:br>
              <a:rPr kumimoji="1" lang="en-US" altLang="zh-TW" sz="6000" dirty="0">
                <a:latin typeface="Heiti SC Medium" pitchFamily="2" charset="-128"/>
                <a:ea typeface="Heiti SC Medium" pitchFamily="2" charset="-128"/>
              </a:rPr>
            </a:br>
            <a:r>
              <a:rPr kumimoji="1" lang="zh-CN" altLang="en-US" sz="6000" dirty="0">
                <a:latin typeface="Heiti SC Medium" pitchFamily="2" charset="-128"/>
                <a:ea typeface="Heiti SC Medium" pitchFamily="2" charset="-128"/>
              </a:rPr>
              <a:t>教出自律的孩子</a:t>
            </a:r>
            <a:endParaRPr kumimoji="0" lang="zh-TW" altLang="en-US" sz="6000" b="1" dirty="0">
              <a:effectLst>
                <a:outerShdw blurRad="38100" dist="38100" dir="2700000" algn="tl">
                  <a:srgbClr val="DDDDDD"/>
                </a:outerShdw>
              </a:effectLst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20483" name="副標題 2">
            <a:extLst>
              <a:ext uri="{FF2B5EF4-FFF2-40B4-BE49-F238E27FC236}">
                <a16:creationId xmlns:a16="http://schemas.microsoft.com/office/drawing/2014/main" id="{5BA8C6CC-455F-4814-92D3-A680C2A28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37063"/>
            <a:ext cx="6872288" cy="12017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張瓊方</a:t>
            </a:r>
            <a:endParaRPr kumimoji="0"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諮商心理師</a:t>
            </a:r>
            <a:endParaRPr kumimoji="0"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>
            <a:extLst>
              <a:ext uri="{FF2B5EF4-FFF2-40B4-BE49-F238E27FC236}">
                <a16:creationId xmlns:a16="http://schemas.microsoft.com/office/drawing/2014/main" id="{3612B95D-4FD0-5C42-A5F3-5EA08ABF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9706" y="961571"/>
            <a:ext cx="5383038" cy="1049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>
                <a:latin typeface="Heiti TC Medium" pitchFamily="2" charset="-128"/>
                <a:ea typeface="Heiti TC Medium" pitchFamily="2" charset="-128"/>
              </a:rPr>
              <a:t>家長 </a:t>
            </a:r>
            <a:r>
              <a:rPr lang="en-US" altLang="zh-TW" sz="3600" dirty="0">
                <a:latin typeface="Heiti TC Medium" pitchFamily="2" charset="-128"/>
                <a:ea typeface="Heiti TC Medium" pitchFamily="2" charset="-128"/>
              </a:rPr>
              <a:t>/</a:t>
            </a:r>
            <a:r>
              <a:rPr lang="zh-CN" altLang="en-US" sz="3600" dirty="0">
                <a:latin typeface="Heiti TC Medium" pitchFamily="2" charset="-128"/>
                <a:ea typeface="Heiti TC Medium" pitchFamily="2" charset="-128"/>
              </a:rPr>
              <a:t>助人者</a:t>
            </a:r>
            <a:r>
              <a:rPr lang="en-US" altLang="zh-CN" sz="3600" dirty="0">
                <a:latin typeface="Heiti TC Medium" pitchFamily="2" charset="-128"/>
                <a:ea typeface="Heiti TC Medium" pitchFamily="2" charset="-128"/>
              </a:rPr>
              <a:t>/</a:t>
            </a:r>
            <a:r>
              <a:rPr lang="zh-CN" altLang="en-US" sz="3600" dirty="0">
                <a:latin typeface="Heiti TC Medium" pitchFamily="2" charset="-128"/>
                <a:ea typeface="Heiti TC Medium" pitchFamily="2" charset="-128"/>
              </a:rPr>
              <a:t>老師</a:t>
            </a:r>
            <a:r>
              <a:rPr lang="zh-TW" altLang="en-US" sz="3600" dirty="0">
                <a:latin typeface="Heiti TC Medium" pitchFamily="2" charset="-128"/>
                <a:ea typeface="Heiti TC Medium" pitchFamily="2" charset="-128"/>
              </a:rPr>
              <a:t>的目標</a:t>
            </a:r>
          </a:p>
        </p:txBody>
      </p:sp>
      <p:sp>
        <p:nvSpPr>
          <p:cNvPr id="19458" name="內容版面配置區 2">
            <a:extLst>
              <a:ext uri="{FF2B5EF4-FFF2-40B4-BE49-F238E27FC236}">
                <a16:creationId xmlns:a16="http://schemas.microsoft.com/office/drawing/2014/main" id="{8FB527AB-85C8-7845-B926-238FE3B06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2001838"/>
            <a:ext cx="7499350" cy="3903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dirty="0"/>
              <a:t>我們都希望訓練孩子，當有一天孩子離開我們身邊，我們都能夠放心。</a:t>
            </a:r>
            <a:endParaRPr lang="en-US" altLang="zh-CN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/>
          </a:p>
        </p:txBody>
      </p:sp>
      <p:pic>
        <p:nvPicPr>
          <p:cNvPr id="18435" name="圖片 3" descr="一張含有 手套 的圖片&#10;&#10;自動產生的描述">
            <a:extLst>
              <a:ext uri="{FF2B5EF4-FFF2-40B4-BE49-F238E27FC236}">
                <a16:creationId xmlns:a16="http://schemas.microsoft.com/office/drawing/2014/main" id="{098A8BF9-3D68-5342-A15A-BEA3213E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225"/>
            <a:ext cx="22621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6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D85E3F-1FC3-F340-8A8A-D22E9C4D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6600" dirty="0">
                <a:latin typeface="Heiti SC Medium" pitchFamily="2" charset="-128"/>
                <a:ea typeface="Heiti SC Medium" pitchFamily="2" charset="-128"/>
              </a:rPr>
              <a:t>所有兒童的需求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E3BCCD-F9A3-6B42-9321-483D48D8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 </a:t>
            </a:r>
            <a:r>
              <a:rPr kumimoji="1" lang="zh-TW" altLang="en-US" sz="2800" dirty="0"/>
              <a:t>愛</a:t>
            </a:r>
            <a:endParaRPr kumimoji="1" lang="en-US" altLang="zh-TW" sz="2800" dirty="0"/>
          </a:p>
          <a:p>
            <a:r>
              <a:rPr kumimoji="1" lang="zh-TW" altLang="en-US" sz="2800" dirty="0"/>
              <a:t>自信</a:t>
            </a:r>
            <a:endParaRPr kumimoji="1" lang="en-US" altLang="zh-TW" sz="2800" dirty="0"/>
          </a:p>
          <a:p>
            <a:r>
              <a:rPr kumimoji="1" lang="zh-TW" altLang="en-US" sz="2800" dirty="0"/>
              <a:t>價值感</a:t>
            </a:r>
            <a:endParaRPr kumimoji="1" lang="en-US" altLang="zh-TW" sz="2800" dirty="0"/>
          </a:p>
          <a:p>
            <a:r>
              <a:rPr kumimoji="1" lang="zh-TW" altLang="en-US" sz="2800" dirty="0"/>
              <a:t>建設性活動</a:t>
            </a:r>
            <a:endParaRPr kumimoji="1" lang="en-US" altLang="zh-TW" sz="2800" dirty="0"/>
          </a:p>
          <a:p>
            <a:r>
              <a:rPr kumimoji="1" lang="zh-TW" altLang="en-US" sz="2800" dirty="0"/>
              <a:t>可信任的客體</a:t>
            </a:r>
          </a:p>
        </p:txBody>
      </p:sp>
    </p:spTree>
    <p:extLst>
      <p:ext uri="{BB962C8B-B14F-4D97-AF65-F5344CB8AC3E}">
        <p14:creationId xmlns:p14="http://schemas.microsoft.com/office/powerpoint/2010/main" val="396242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EDE45-4B12-9C44-AAA9-BC1A5084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6600" dirty="0">
                <a:latin typeface="Heiti SC Medium" pitchFamily="2" charset="-128"/>
                <a:ea typeface="Heiti SC Medium" pitchFamily="2" charset="-128"/>
              </a:rPr>
              <a:t>兒童期的大腦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94DD6E-CF8D-6D4D-B241-721DC5A2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015733"/>
            <a:ext cx="7344815" cy="3450613"/>
          </a:xfrm>
        </p:spPr>
        <p:txBody>
          <a:bodyPr/>
          <a:lstStyle/>
          <a:p>
            <a:r>
              <a:rPr kumimoji="1" lang="zh-TW" altLang="en-US" sz="2800" dirty="0"/>
              <a:t>衝動控制 因為大腦發展不成熟而變得困難</a:t>
            </a:r>
            <a:endParaRPr kumimoji="1" lang="en-US" altLang="zh-TW" sz="2800" dirty="0"/>
          </a:p>
          <a:p>
            <a:r>
              <a:rPr kumimoji="1" lang="zh-CN" altLang="en-US" sz="2800" dirty="0"/>
              <a:t>需要透過成人的陪伴被訓練「堅持」</a:t>
            </a:r>
            <a:endParaRPr kumimoji="1" lang="en-US" altLang="zh-CN" sz="2800" dirty="0"/>
          </a:p>
          <a:p>
            <a:r>
              <a:rPr kumimoji="1" lang="zh-CN" altLang="en-US" sz="2800" dirty="0"/>
              <a:t>懲罰本身</a:t>
            </a:r>
            <a:r>
              <a:rPr kumimoji="1" lang="zh-TW" altLang="en-US" sz="2800" dirty="0"/>
              <a:t> 或無法喚起兒童的 良心。</a:t>
            </a:r>
            <a:endParaRPr kumimoji="1" lang="en-US" altLang="zh-TW" sz="28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70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F91B5AC-DA9B-2B46-A5BD-5264CAB560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22531" y="935294"/>
            <a:ext cx="6571343" cy="104923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800" dirty="0">
                <a:ea typeface="蘋果儷中黑"/>
                <a:cs typeface="+mj-cs"/>
              </a:rPr>
              <a:t>由一個故事說起</a:t>
            </a:r>
            <a:endParaRPr lang="zh-TW" altLang="zh-TW" sz="4800" dirty="0">
              <a:ea typeface="蘋果儷中黑"/>
              <a:cs typeface="+mj-cs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318ACC5-D077-4672-8D5F-92109AD91F0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55576" y="2276872"/>
            <a:ext cx="8136904" cy="345061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需求在遇到挫折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/ 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不滿足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之後，會以各種形式出現，像是：外遇、攻擊、暴力、偷竊、說謊。</a:t>
            </a: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Hant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網路成癮的孩子</a:t>
            </a:r>
            <a:endParaRPr lang="en-US" altLang="zh-Hant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Hant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需求本身沒有對錯，而是滿足需求的方法造成了傷害</a:t>
            </a:r>
            <a:r>
              <a:rPr lang="zh-Hant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r>
              <a:rPr lang="zh-TW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69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>
            <a:extLst>
              <a:ext uri="{FF2B5EF4-FFF2-40B4-BE49-F238E27FC236}">
                <a16:creationId xmlns:a16="http://schemas.microsoft.com/office/drawing/2014/main" id="{27DB676E-B8BD-41F7-886D-D26EA30E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935294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Apple LiGothic Medium" charset="-120"/>
                <a:ea typeface="Apple LiGothic Medium" charset="-120"/>
              </a:rPr>
              <a:t>真實</a:t>
            </a:r>
          </a:p>
        </p:txBody>
      </p:sp>
      <p:sp>
        <p:nvSpPr>
          <p:cNvPr id="22530" name="內容版面配置區 2">
            <a:extLst>
              <a:ext uri="{FF2B5EF4-FFF2-40B4-BE49-F238E27FC236}">
                <a16:creationId xmlns:a16="http://schemas.microsoft.com/office/drawing/2014/main" id="{431FBD77-EB1D-E948-9BE6-7D6D090F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2015733"/>
            <a:ext cx="7776864" cy="390697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zh-TW" altLang="en-US" sz="2400" dirty="0"/>
              <a:t>每個人都會建構屬於自己的真實</a:t>
            </a:r>
            <a:endParaRPr lang="en-US" altLang="zh-TW" sz="2400" dirty="0"/>
          </a:p>
          <a:p>
            <a:pPr>
              <a:buFont typeface="Arial" charset="0"/>
              <a:buChar char="•"/>
              <a:defRPr/>
            </a:pPr>
            <a:r>
              <a:rPr lang="zh-TW" altLang="en-US" sz="2400" dirty="0"/>
              <a:t>這個真實不一定與事實相符合</a:t>
            </a:r>
            <a:endParaRPr lang="en-US" altLang="zh-TW" sz="2400" dirty="0"/>
          </a:p>
          <a:p>
            <a:pPr>
              <a:buFont typeface="Arial" charset="0"/>
              <a:buChar char="•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真實</a:t>
            </a:r>
            <a:r>
              <a:rPr lang="en-US" altLang="zh-TW" sz="2400" dirty="0"/>
              <a:t> 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514350" indent="-514350">
              <a:buFontTx/>
              <a:buAutoNum type="arabicPeriod"/>
              <a:defRPr/>
            </a:pPr>
            <a:r>
              <a:rPr lang="zh-TW" altLang="en-US" sz="2400" dirty="0"/>
              <a:t>你深信不疑</a:t>
            </a:r>
            <a:endParaRPr lang="en-US" altLang="zh-TW" sz="2400" dirty="0"/>
          </a:p>
          <a:p>
            <a:pPr marL="514350" indent="-514350">
              <a:buFontTx/>
              <a:buAutoNum type="arabicPeriod"/>
              <a:defRPr/>
            </a:pPr>
            <a:r>
              <a:rPr lang="zh-TW" altLang="en-US" sz="2400" dirty="0"/>
              <a:t>你覺得這就是對</a:t>
            </a:r>
            <a:endParaRPr lang="en-US" altLang="zh-TW" sz="2400" dirty="0"/>
          </a:p>
          <a:p>
            <a:pPr marL="514350" indent="-514350">
              <a:buFontTx/>
              <a:buAutoNum type="arabicPeriod"/>
              <a:defRPr/>
            </a:pPr>
            <a:r>
              <a:rPr lang="zh-TW" altLang="en-US" sz="2400" dirty="0"/>
              <a:t>當別人不認同你時，會有負向情緒</a:t>
            </a:r>
            <a:endParaRPr lang="en-US" altLang="zh-TW" sz="2400" dirty="0"/>
          </a:p>
          <a:p>
            <a:pPr marL="514350" indent="-514350">
              <a:buFontTx/>
              <a:buAutoNum type="arabicPeriod"/>
              <a:defRPr/>
            </a:pPr>
            <a:r>
              <a:rPr lang="zh-TW" altLang="en-US" sz="2400" dirty="0"/>
              <a:t>你覺得對方很奇怪</a:t>
            </a:r>
            <a:endParaRPr lang="en-US" altLang="zh-TW" sz="2400" dirty="0"/>
          </a:p>
          <a:p>
            <a:pPr>
              <a:buFont typeface="Arial" charset="0"/>
              <a:buChar char="•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028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3" descr="01-01.jpg">
            <a:extLst>
              <a:ext uri="{FF2B5EF4-FFF2-40B4-BE49-F238E27FC236}">
                <a16:creationId xmlns:a16="http://schemas.microsoft.com/office/drawing/2014/main" id="{C3A937E9-536C-4E63-8D99-EFFE990E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4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D28D3B3-C17D-0E42-B39B-A6BBAE76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6881A9-FF32-1A4D-8BB7-CF8C4F03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726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13EDBC00-9040-8B49-BFC5-42349F41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39713"/>
            <a:ext cx="5942013" cy="1512887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孩子說的話</a:t>
            </a:r>
          </a:p>
        </p:txBody>
      </p:sp>
      <p:sp>
        <p:nvSpPr>
          <p:cNvPr id="8" name="向下箭號 7">
            <a:extLst>
              <a:ext uri="{FF2B5EF4-FFF2-40B4-BE49-F238E27FC236}">
                <a16:creationId xmlns:a16="http://schemas.microsoft.com/office/drawing/2014/main" id="{0EFD4D7E-E73B-C848-946B-288DACACC8C6}"/>
              </a:ext>
            </a:extLst>
          </p:cNvPr>
          <p:cNvSpPr>
            <a:spLocks noChangeArrowheads="1"/>
          </p:cNvSpPr>
          <p:nvPr/>
        </p:nvSpPr>
        <p:spPr bwMode="auto">
          <a:xfrm rot="1958484">
            <a:off x="2212975" y="1841500"/>
            <a:ext cx="771525" cy="151130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向下箭號 8">
            <a:extLst>
              <a:ext uri="{FF2B5EF4-FFF2-40B4-BE49-F238E27FC236}">
                <a16:creationId xmlns:a16="http://schemas.microsoft.com/office/drawing/2014/main" id="{A285E4E7-3708-7D4A-9F2A-464A251D34CA}"/>
              </a:ext>
            </a:extLst>
          </p:cNvPr>
          <p:cNvSpPr>
            <a:spLocks noChangeArrowheads="1"/>
          </p:cNvSpPr>
          <p:nvPr/>
        </p:nvSpPr>
        <p:spPr bwMode="auto">
          <a:xfrm rot="19342821">
            <a:off x="5961063" y="1830388"/>
            <a:ext cx="771525" cy="1512887"/>
          </a:xfrm>
          <a:prstGeom prst="down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81B95731-A429-1F4B-87C4-F59244B71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3313"/>
            <a:ext cx="1657350" cy="9366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solidFill>
                  <a:srgbClr val="FD7EF8"/>
                </a:solidFill>
                <a:latin typeface="Apple LiGothic Medium"/>
                <a:ea typeface="Apple LiGothic Medium"/>
                <a:cs typeface="Apple LiGothic Medium"/>
              </a:rPr>
              <a:t>同理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A0B80A5-27FF-6A45-9073-3B94665B5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3697288"/>
            <a:ext cx="1655763" cy="9366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solidFill>
                  <a:srgbClr val="FD7EF8"/>
                </a:solidFill>
                <a:latin typeface="Apple LiGothic Medium"/>
                <a:ea typeface="Apple LiGothic Medium"/>
                <a:cs typeface="Apple LiGothic Medium"/>
              </a:rPr>
              <a:t>鼓勵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EABBE2C-2E16-4D4D-9BA2-E552EA9A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738563"/>
            <a:ext cx="2305050" cy="9366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chemeClr val="lt1"/>
                </a:solidFill>
                <a:latin typeface="Apple LiGothic Medium"/>
                <a:ea typeface="Apple LiGothic Medium"/>
                <a:cs typeface="Apple LiGothic Medium"/>
              </a:rPr>
              <a:t>設限</a:t>
            </a:r>
            <a:endParaRPr lang="en-US" altLang="zh-TW" sz="2800" dirty="0">
              <a:solidFill>
                <a:schemeClr val="lt1"/>
              </a:solidFill>
              <a:latin typeface="Apple LiGothic Medium"/>
              <a:ea typeface="Apple LiGothic Medium"/>
              <a:cs typeface="Apple LiGothic Medium"/>
            </a:endParaRPr>
          </a:p>
          <a:p>
            <a:pPr algn="ctr">
              <a:defRPr/>
            </a:pPr>
            <a:r>
              <a:rPr lang="zh-TW" altLang="en-US" sz="2800" dirty="0">
                <a:solidFill>
                  <a:schemeClr val="lt1"/>
                </a:solidFill>
                <a:latin typeface="Apple LiGothic Medium"/>
                <a:ea typeface="Apple LiGothic Medium"/>
                <a:cs typeface="Apple LiGothic Medium"/>
              </a:rPr>
              <a:t>立場說明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4AEA7C8-12B4-3A4B-A62A-3E9AE82A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88" y="3709988"/>
            <a:ext cx="2376487" cy="936625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chemeClr val="lt1"/>
                </a:solidFill>
                <a:latin typeface="Apple LiGothic Medium"/>
                <a:ea typeface="Apple LiGothic Medium"/>
                <a:cs typeface="Apple LiGothic Medium"/>
              </a:rPr>
              <a:t>選擇</a:t>
            </a:r>
            <a:endParaRPr lang="en-US" altLang="zh-TW" sz="2800" dirty="0">
              <a:solidFill>
                <a:schemeClr val="lt1"/>
              </a:solidFill>
              <a:latin typeface="Apple LiGothic Medium"/>
              <a:ea typeface="Apple LiGothic Medium"/>
              <a:cs typeface="Apple LiGothic Medium"/>
            </a:endParaRPr>
          </a:p>
          <a:p>
            <a:pPr algn="ctr">
              <a:defRPr/>
            </a:pPr>
            <a:r>
              <a:rPr lang="zh-TW" altLang="en-US" sz="2800" dirty="0">
                <a:solidFill>
                  <a:schemeClr val="lt1"/>
                </a:solidFill>
                <a:latin typeface="Apple LiGothic Medium"/>
                <a:ea typeface="Apple LiGothic Medium"/>
                <a:cs typeface="Apple LiGothic Medium"/>
              </a:rPr>
              <a:t>給予建議</a:t>
            </a:r>
          </a:p>
        </p:txBody>
      </p:sp>
      <p:sp>
        <p:nvSpPr>
          <p:cNvPr id="34825" name="文字方塊 13">
            <a:extLst>
              <a:ext uri="{FF2B5EF4-FFF2-40B4-BE49-F238E27FC236}">
                <a16:creationId xmlns:a16="http://schemas.microsoft.com/office/drawing/2014/main" id="{5066B7D1-0C1B-42AB-9ACD-864A5542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44675"/>
            <a:ext cx="1150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8000">
                <a:solidFill>
                  <a:srgbClr val="FD7EF8"/>
                </a:solidFill>
                <a:latin typeface="Apple LiGothic Medium" charset="-120"/>
                <a:ea typeface="Apple LiGothic Medium" charset="-120"/>
              </a:rPr>
              <a:t>信</a:t>
            </a:r>
          </a:p>
        </p:txBody>
      </p:sp>
      <p:sp>
        <p:nvSpPr>
          <p:cNvPr id="34826" name="文字方塊 14">
            <a:extLst>
              <a:ext uri="{FF2B5EF4-FFF2-40B4-BE49-F238E27FC236}">
                <a16:creationId xmlns:a16="http://schemas.microsoft.com/office/drawing/2014/main" id="{DBF13A0D-507E-4BF1-9607-C0B9291D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844675"/>
            <a:ext cx="1152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8000">
                <a:solidFill>
                  <a:schemeClr val="bg1"/>
                </a:solidFill>
                <a:latin typeface="Apple LiGothic Medium" charset="-120"/>
                <a:ea typeface="Apple LiGothic Medium" charset="-120"/>
              </a:rPr>
              <a:t>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E2BFC6E-662F-4343-BAD7-B9BA43B2280D}"/>
              </a:ext>
            </a:extLst>
          </p:cNvPr>
          <p:cNvSpPr txBox="1"/>
          <p:nvPr/>
        </p:nvSpPr>
        <p:spPr>
          <a:xfrm>
            <a:off x="468313" y="5054600"/>
            <a:ext cx="35988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Hant" alt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nziPen TC" panose="03000300000000000000" pitchFamily="66" charset="-120"/>
                <a:ea typeface="HanziPen TC" panose="03000300000000000000" pitchFamily="66" charset="-120"/>
              </a:rPr>
              <a:t>高情感</a:t>
            </a:r>
            <a:endParaRPr lang="zh-TW" alt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E841592-1313-684F-BF34-6983CF79CDD5}"/>
              </a:ext>
            </a:extLst>
          </p:cNvPr>
          <p:cNvSpPr txBox="1"/>
          <p:nvPr/>
        </p:nvSpPr>
        <p:spPr>
          <a:xfrm>
            <a:off x="5219700" y="5054600"/>
            <a:ext cx="3600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Hant" alt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anziPen TC" panose="03000300000000000000" pitchFamily="66" charset="-120"/>
                <a:ea typeface="HanziPen TC" panose="03000300000000000000" pitchFamily="66" charset="-120"/>
              </a:rPr>
              <a:t>高監督</a:t>
            </a:r>
            <a:endParaRPr lang="zh-TW" alt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03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>
            <a:extLst>
              <a:ext uri="{FF2B5EF4-FFF2-40B4-BE49-F238E27FC236}">
                <a16:creationId xmlns:a16="http://schemas.microsoft.com/office/drawing/2014/main" id="{CE969417-CD63-4F8C-A399-7D25A7BA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Apple LiGothic Medium" charset="-120"/>
                <a:ea typeface="Apple LiGothic Medium" charset="-120"/>
              </a:rPr>
              <a:t>威信型技巧一：同</a:t>
            </a:r>
            <a:r>
              <a:rPr lang="en-US" altLang="zh-TW" sz="4800" dirty="0">
                <a:latin typeface="Apple LiGothic Medium" charset="-120"/>
                <a:ea typeface="Apple LiGothic Medium" charset="-120"/>
              </a:rPr>
              <a:t>    </a:t>
            </a:r>
            <a:r>
              <a:rPr lang="zh-TW" altLang="en-US" sz="4800" dirty="0">
                <a:latin typeface="Apple LiGothic Medium" charset="-120"/>
                <a:ea typeface="Apple LiGothic Medium" charset="-120"/>
              </a:rPr>
              <a:t>理</a:t>
            </a:r>
          </a:p>
        </p:txBody>
      </p:sp>
      <p:sp>
        <p:nvSpPr>
          <p:cNvPr id="28674" name="內容版面配置區 2">
            <a:extLst>
              <a:ext uri="{FF2B5EF4-FFF2-40B4-BE49-F238E27FC236}">
                <a16:creationId xmlns:a16="http://schemas.microsoft.com/office/drawing/2014/main" id="{095FF4D0-C393-7C4A-AAEC-7BF0C2C9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2015733"/>
            <a:ext cx="7776864" cy="403774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zh-TW" altLang="en-US" sz="2600" dirty="0">
                <a:latin typeface="Arial" charset="0"/>
              </a:rPr>
              <a:t>練習</a:t>
            </a:r>
            <a:r>
              <a:rPr lang="en-US" altLang="zh-TW" sz="2600" dirty="0">
                <a:latin typeface="Arial" charset="0"/>
              </a:rPr>
              <a:t>  </a:t>
            </a:r>
            <a:r>
              <a:rPr lang="zh-TW" altLang="en-US" sz="2600" dirty="0">
                <a:latin typeface="Arial" charset="0"/>
              </a:rPr>
              <a:t>「同理回應」</a:t>
            </a:r>
            <a:endParaRPr lang="en-US" altLang="zh-TW" sz="26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US" altLang="zh-TW" sz="2600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TW" altLang="en-US" sz="2600" dirty="0">
                <a:latin typeface="Arial" charset="0"/>
              </a:rPr>
              <a:t>接受觀點、不加評論</a:t>
            </a:r>
            <a:endParaRPr lang="en-US" altLang="zh-TW" sz="26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TW" sz="2600" dirty="0">
                <a:latin typeface="Arial" charset="0"/>
              </a:rPr>
              <a:t>   </a:t>
            </a:r>
            <a:r>
              <a:rPr lang="zh-TW" altLang="en-US" sz="2600" dirty="0">
                <a:latin typeface="Arial" charset="0"/>
              </a:rPr>
              <a:t>看出情緒、與之互動</a:t>
            </a:r>
            <a:endParaRPr lang="en-US" altLang="zh-TW" sz="260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n-US" altLang="zh-TW" sz="2600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TW" altLang="en-US" sz="2600" dirty="0">
                <a:latin typeface="Arial" charset="0"/>
              </a:rPr>
              <a:t>同理</a:t>
            </a:r>
            <a:r>
              <a:rPr lang="en-US" altLang="zh-TW" sz="2600" dirty="0">
                <a:latin typeface="Arial" charset="0"/>
              </a:rPr>
              <a:t> ≠ </a:t>
            </a:r>
            <a:r>
              <a:rPr lang="zh-TW" altLang="en-US" sz="2600" dirty="0">
                <a:latin typeface="Arial" charset="0"/>
              </a:rPr>
              <a:t>溝通</a:t>
            </a:r>
            <a:endParaRPr lang="en-US" altLang="zh-TW" sz="2600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TW" altLang="en-US" sz="2600" dirty="0">
                <a:latin typeface="Arial" charset="0"/>
              </a:rPr>
              <a:t>回到人與人之間去了解，了解不代表贊成，贊成不代表了解，了解的力量比贊成大多了</a:t>
            </a:r>
            <a:endParaRPr lang="en-US" altLang="zh-TW" sz="2600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zh-TW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zh-TW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zh-TW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zh-TW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>
            <a:extLst>
              <a:ext uri="{FF2B5EF4-FFF2-40B4-BE49-F238E27FC236}">
                <a16:creationId xmlns:a16="http://schemas.microsoft.com/office/drawing/2014/main" id="{510A7683-15D7-4FBC-A16D-DC042280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28" y="867036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Apple LiGothic Medium" charset="-120"/>
                <a:ea typeface="Apple LiGothic Medium" charset="-120"/>
              </a:rPr>
              <a:t>正向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7077BF-99F0-7D4E-9B73-FFCAC41D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zh-TW" altLang="en-US" sz="2800" dirty="0"/>
              <a:t>看見你</a:t>
            </a:r>
            <a:r>
              <a:rPr lang="en-US" altLang="zh-TW" sz="2800" dirty="0"/>
              <a:t> / </a:t>
            </a:r>
            <a:r>
              <a:rPr lang="zh-TW" altLang="en-US" sz="2800" dirty="0"/>
              <a:t>對方自己「</a:t>
            </a:r>
            <a:r>
              <a:rPr lang="zh-TW" altLang="en-US" sz="2800" dirty="0">
                <a:solidFill>
                  <a:srgbClr val="FF0000"/>
                </a:solidFill>
              </a:rPr>
              <a:t>擁有</a:t>
            </a:r>
            <a:r>
              <a:rPr lang="zh-TW" altLang="en-US" sz="2800" dirty="0"/>
              <a:t>」的能力</a:t>
            </a:r>
            <a:endParaRPr lang="en-US" altLang="zh-TW" sz="2800" dirty="0"/>
          </a:p>
          <a:p>
            <a:pPr>
              <a:buFont typeface="Arial" charset="0"/>
              <a:buChar char="•"/>
              <a:defRPr/>
            </a:pPr>
            <a:r>
              <a:rPr lang="zh-TW" altLang="en-US" sz="2800" dirty="0"/>
              <a:t>看見你</a:t>
            </a:r>
            <a:r>
              <a:rPr lang="en-US" altLang="zh-TW" sz="2800" dirty="0"/>
              <a:t> / </a:t>
            </a:r>
            <a:r>
              <a:rPr lang="zh-TW" altLang="en-US" sz="2800" dirty="0"/>
              <a:t>對方</a:t>
            </a:r>
            <a:r>
              <a:rPr lang="en-US" altLang="zh-TW" sz="2800" dirty="0"/>
              <a:t> </a:t>
            </a:r>
            <a:r>
              <a:rPr lang="zh-TW" altLang="en-US" sz="2800" dirty="0">
                <a:solidFill>
                  <a:srgbClr val="FF0000"/>
                </a:solidFill>
              </a:rPr>
              <a:t>已經做</a:t>
            </a:r>
            <a:r>
              <a:rPr lang="zh-TW" altLang="en-US" sz="2800" dirty="0"/>
              <a:t>的努力</a:t>
            </a:r>
            <a:endParaRPr lang="en-US" altLang="zh-TW" sz="2800" dirty="0"/>
          </a:p>
          <a:p>
            <a:pPr>
              <a:buFont typeface="Arial" charset="0"/>
              <a:buChar char="•"/>
              <a:defRPr/>
            </a:pPr>
            <a:endParaRPr lang="en-US" altLang="zh-TW" sz="2800" dirty="0"/>
          </a:p>
          <a:p>
            <a:pPr>
              <a:buFont typeface="Arial" charset="0"/>
              <a:buChar char="•"/>
              <a:defRPr/>
            </a:pPr>
            <a:r>
              <a:rPr lang="zh-TW" altLang="en-US" sz="2800" dirty="0"/>
              <a:t>沒有什麼是理所當然的</a:t>
            </a:r>
            <a:endParaRPr lang="en-US" altLang="zh-TW" sz="2800" dirty="0"/>
          </a:p>
          <a:p>
            <a:pPr>
              <a:buFont typeface="Arial" charset="0"/>
              <a:buChar char="•"/>
              <a:defRPr/>
            </a:pPr>
            <a:r>
              <a:rPr lang="zh-TW" altLang="en-US" sz="2800" dirty="0"/>
              <a:t>以更平衡的眼光看自己</a:t>
            </a:r>
            <a:r>
              <a:rPr lang="en-US" altLang="zh-TW" sz="2800" dirty="0"/>
              <a:t> / </a:t>
            </a:r>
            <a:r>
              <a:rPr lang="zh-TW" altLang="en-US" sz="2800" dirty="0"/>
              <a:t>對方</a:t>
            </a:r>
            <a:endParaRPr lang="en-US" altLang="zh-TW" sz="2800" dirty="0"/>
          </a:p>
          <a:p>
            <a:pPr marL="0" indent="0">
              <a:buFontTx/>
              <a:buNone/>
              <a:defRPr/>
            </a:pPr>
            <a:endParaRPr lang="en-US" altLang="zh-TW" dirty="0"/>
          </a:p>
          <a:p>
            <a:pPr>
              <a:buFont typeface="Arial" charset="0"/>
              <a:buChar char="•"/>
              <a:defRPr/>
            </a:pPr>
            <a:endParaRPr lang="en-US" altLang="zh-TW" dirty="0"/>
          </a:p>
          <a:p>
            <a:pPr marL="0" indent="0">
              <a:buFont typeface="Arial" charset="0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30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>
            <a:extLst>
              <a:ext uri="{FF2B5EF4-FFF2-40B4-BE49-F238E27FC236}">
                <a16:creationId xmlns:a16="http://schemas.microsoft.com/office/drawing/2014/main" id="{1311144C-BBE9-4B91-8EDB-7E52C04E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931102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ea typeface="蘋果儷中黑" charset="-120"/>
              </a:rPr>
              <a:t>這是正向嗎？</a:t>
            </a:r>
          </a:p>
        </p:txBody>
      </p:sp>
      <p:sp>
        <p:nvSpPr>
          <p:cNvPr id="38914" name="內容版面配置區 2">
            <a:extLst>
              <a:ext uri="{FF2B5EF4-FFF2-40B4-BE49-F238E27FC236}">
                <a16:creationId xmlns:a16="http://schemas.microsoft.com/office/drawing/2014/main" id="{E59BD1CF-B5D8-4090-84A1-0C974267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酒店女孩的故事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800" dirty="0"/>
              <a:t>被性侵的孩子的故事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800" dirty="0"/>
              <a:t>沒東西可以吃的孩子的故事</a:t>
            </a:r>
          </a:p>
        </p:txBody>
      </p:sp>
    </p:spTree>
    <p:extLst>
      <p:ext uri="{BB962C8B-B14F-4D97-AF65-F5344CB8AC3E}">
        <p14:creationId xmlns:p14="http://schemas.microsoft.com/office/powerpoint/2010/main" val="354598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 descr="一張含有 樹, 服飾, 室外, 婚禮 的圖片&#10;&#10;自動產生的描述">
            <a:extLst>
              <a:ext uri="{FF2B5EF4-FFF2-40B4-BE49-F238E27FC236}">
                <a16:creationId xmlns:a16="http://schemas.microsoft.com/office/drawing/2014/main" id="{841A2EB4-B65C-FE49-924D-E8AC909C0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r="6953" b="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8" y="4907589"/>
            <a:ext cx="6221412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F5010DE-2C50-9B43-8A6B-6DD3EF76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31" y="5205636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kumimoji="1" lang="zh-CN" altLang="en-US" sz="4400" dirty="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</a:rPr>
              <a:t>離婚了。</a:t>
            </a:r>
            <a:endParaRPr kumimoji="1" lang="en-US" altLang="zh-TW" sz="4400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5075836"/>
            <a:ext cx="5124375" cy="0"/>
          </a:xfrm>
          <a:prstGeom prst="line">
            <a:avLst/>
          </a:prstGeom>
          <a:ln w="31750">
            <a:solidFill>
              <a:srgbClr val="AEAB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2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>
            <a:extLst>
              <a:ext uri="{FF2B5EF4-FFF2-40B4-BE49-F238E27FC236}">
                <a16:creationId xmlns:a16="http://schemas.microsoft.com/office/drawing/2014/main" id="{57786C96-256B-6841-A942-5F41273F2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760" y="481235"/>
            <a:ext cx="7427912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鼓勵技巧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BEC563-748D-AA4D-9F07-C4B650A5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2144713"/>
            <a:ext cx="7427168" cy="366055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sz="2800" dirty="0"/>
              <a:t>眼光的轉換</a:t>
            </a:r>
            <a:endParaRPr lang="en-US" altLang="zh-TW" sz="2800" dirty="0"/>
          </a:p>
          <a:p>
            <a:pPr>
              <a:defRPr/>
            </a:pP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從看 </a:t>
            </a:r>
            <a:r>
              <a:rPr lang="zh-TW" altLang="en-US" sz="2800" dirty="0">
                <a:highlight>
                  <a:srgbClr val="FFFF00"/>
                </a:highlight>
                <a:latin typeface="Heiti SC Medium" pitchFamily="2" charset="-128"/>
                <a:ea typeface="Heiti SC Medium" pitchFamily="2" charset="-128"/>
              </a:rPr>
              <a:t>問題</a:t>
            </a:r>
            <a:r>
              <a:rPr lang="zh-TW" altLang="en-US" sz="2800" dirty="0"/>
              <a:t> 到看 </a:t>
            </a:r>
            <a:r>
              <a:rPr lang="zh-TW" altLang="en-US" sz="2800" dirty="0">
                <a:highlight>
                  <a:srgbClr val="FFFF00"/>
                </a:highlight>
                <a:latin typeface="Heiti SC Medium" pitchFamily="2" charset="-128"/>
                <a:ea typeface="Heiti SC Medium" pitchFamily="2" charset="-128"/>
              </a:rPr>
              <a:t>資源</a:t>
            </a:r>
            <a:r>
              <a:rPr lang="zh-TW" altLang="en-US" sz="2800" dirty="0"/>
              <a:t> 的過程</a:t>
            </a:r>
            <a:endParaRPr lang="en-US" altLang="zh-TW" sz="2800" dirty="0"/>
          </a:p>
          <a:p>
            <a:pPr>
              <a:defRPr/>
            </a:pP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真正的深入人心的正向，是因為你用肯定，摸著了這個人。</a:t>
            </a:r>
            <a:endParaRPr lang="en-US" altLang="zh-TW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sz="2800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43011" name="圖片 3" descr="一張含有 手套 的圖片&#10;&#10;自動產生的描述">
            <a:extLst>
              <a:ext uri="{FF2B5EF4-FFF2-40B4-BE49-F238E27FC236}">
                <a16:creationId xmlns:a16="http://schemas.microsoft.com/office/drawing/2014/main" id="{1C8F689F-8F20-A245-BDEE-25E7AE19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00013"/>
            <a:ext cx="24907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8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>
            <a:extLst>
              <a:ext uri="{FF2B5EF4-FFF2-40B4-BE49-F238E27FC236}">
                <a16:creationId xmlns:a16="http://schemas.microsoft.com/office/drawing/2014/main" id="{2B31917A-82EF-420A-AEA4-888F3169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Apple LiGothic Medium" charset="-120"/>
                <a:ea typeface="Apple LiGothic Medium" charset="-120"/>
              </a:rPr>
              <a:t>威信技巧二：鼓</a:t>
            </a:r>
            <a:r>
              <a:rPr lang="en-US" altLang="zh-TW" sz="4800" dirty="0">
                <a:latin typeface="Apple LiGothic Medium" charset="-120"/>
                <a:ea typeface="Apple LiGothic Medium" charset="-120"/>
              </a:rPr>
              <a:t>    </a:t>
            </a:r>
            <a:r>
              <a:rPr lang="zh-TW" altLang="en-US" sz="4800" dirty="0">
                <a:latin typeface="Apple LiGothic Medium" charset="-120"/>
                <a:ea typeface="Apple LiGothic Medium" charset="-120"/>
              </a:rPr>
              <a:t>勵</a:t>
            </a:r>
            <a:endParaRPr lang="zh-TW" altLang="en-US" sz="4800" dirty="0"/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8D524B95-9C80-42E9-85EF-4C46FDCEB7A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6124"/>
            <a:ext cx="7200800" cy="3717131"/>
          </a:xfrm>
        </p:spPr>
      </p:pic>
    </p:spTree>
    <p:extLst>
      <p:ext uri="{BB962C8B-B14F-4D97-AF65-F5344CB8AC3E}">
        <p14:creationId xmlns:p14="http://schemas.microsoft.com/office/powerpoint/2010/main" val="126922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481D764-3C36-AB4D-9B15-27391BBE07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2089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5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71B63A-BFC8-F24D-B097-CD26B670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19268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C64B0-511B-E548-A5C4-B265D105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6000" dirty="0">
                <a:latin typeface="Heiti SC Medium" pitchFamily="2" charset="-128"/>
                <a:ea typeface="Heiti SC Medium" pitchFamily="2" charset="-128"/>
              </a:rPr>
              <a:t>從關係 思考 關係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473A0C-27FD-6A47-9578-9048C881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878710"/>
            <a:ext cx="7488831" cy="3998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zh-TW" sz="2400" dirty="0"/>
          </a:p>
          <a:p>
            <a:r>
              <a:rPr kumimoji="1" lang="zh-TW" altLang="en-US" sz="2400" dirty="0"/>
              <a:t>人類在遇到關係中的痛苦跟挫折時，很容易出現 </a:t>
            </a:r>
            <a:r>
              <a:rPr kumimoji="1" lang="zh-TW" altLang="en-US" sz="2400" dirty="0">
                <a:latin typeface="Heiti SC Medium" pitchFamily="2" charset="-128"/>
                <a:ea typeface="Heiti SC Medium" pitchFamily="2" charset="-128"/>
              </a:rPr>
              <a:t>報復行為 </a:t>
            </a:r>
            <a:r>
              <a:rPr kumimoji="1" lang="zh-TW" altLang="en-US" sz="2400" dirty="0"/>
              <a:t>或是 </a:t>
            </a:r>
            <a:r>
              <a:rPr kumimoji="1" lang="zh-TW" altLang="en-US" sz="2400" dirty="0">
                <a:latin typeface="Heiti SC Medium" pitchFamily="2" charset="-128"/>
                <a:ea typeface="Heiti SC Medium" pitchFamily="2" charset="-128"/>
              </a:rPr>
              <a:t>把自己關起來</a:t>
            </a:r>
            <a:r>
              <a:rPr kumimoji="1" lang="zh-TW" altLang="en-US" sz="2400" dirty="0"/>
              <a:t>，而我們的關係就更撕裂。</a:t>
            </a:r>
            <a:endParaRPr kumimoji="1" lang="en-US" altLang="zh-TW" sz="2400" dirty="0"/>
          </a:p>
          <a:p>
            <a:r>
              <a:rPr kumimoji="1" lang="zh-CN" altLang="en-US" sz="2400" dirty="0"/>
              <a:t>如果你的生活，沒有另外一個人，也不會更差，反而心情比較好，你為什麼需要另外一個人，你為什麼要改變？</a:t>
            </a:r>
            <a:endParaRPr kumimoji="1" lang="en-US" altLang="zh-TW" sz="2400" dirty="0"/>
          </a:p>
          <a:p>
            <a:r>
              <a:rPr kumimoji="1" lang="zh-TW" altLang="en-US" sz="2400" dirty="0"/>
              <a:t>你能夠在自己遇到人際挫折時，仍然保有你的穩定嗎？</a:t>
            </a:r>
            <a:endParaRPr kumimoji="1" lang="en-US" altLang="zh-TW" sz="2400" dirty="0"/>
          </a:p>
          <a:p>
            <a:r>
              <a:rPr kumimoji="1" lang="zh-TW" altLang="en-US" sz="2400" dirty="0"/>
              <a:t>你願意 留在一段關係裡努力嗎？</a:t>
            </a:r>
            <a:endParaRPr kumimoji="1" lang="en-US" altLang="zh-TW" sz="2400" dirty="0"/>
          </a:p>
          <a:p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622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2EC1395-3DC6-3148-A90C-036FDCBD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56" y="1055811"/>
            <a:ext cx="2454070" cy="2674198"/>
          </a:xfrm>
        </p:spPr>
        <p:txBody>
          <a:bodyPr anchor="t">
            <a:normAutofit/>
          </a:bodyPr>
          <a:lstStyle/>
          <a:p>
            <a:r>
              <a:rPr kumimoji="1" lang="zh-TW" altLang="en-US" sz="5400" dirty="0">
                <a:latin typeface="Heiti SC Medium" pitchFamily="2" charset="-128"/>
                <a:ea typeface="Heiti SC Medium" pitchFamily="2" charset="-128"/>
              </a:rPr>
              <a:t>幸   福  ？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9B74C7E4-5CFB-4EB9-88C4-E28044CAA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024710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88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2EF9503C-9FCD-5549-9830-E9ACB8D67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r="2431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1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6C2228AC-353A-3F4E-9D07-4B80BB184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1" b="1"/>
          <a:stretch/>
        </p:blipFill>
        <p:spPr>
          <a:xfrm>
            <a:off x="152420" y="1524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>
            <a:extLst>
              <a:ext uri="{FF2B5EF4-FFF2-40B4-BE49-F238E27FC236}">
                <a16:creationId xmlns:a16="http://schemas.microsoft.com/office/drawing/2014/main" id="{FBE4E4CA-8EF2-6F44-82A7-BC3296DD2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938" y="10509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latin typeface="Heiti TC Medium" pitchFamily="2" charset="-128"/>
                <a:ea typeface="Heiti TC Medium" pitchFamily="2" charset="-128"/>
              </a:rPr>
              <a:t>什麼因素能使人能夠幸福和健康？</a:t>
            </a:r>
          </a:p>
        </p:txBody>
      </p:sp>
      <p:sp>
        <p:nvSpPr>
          <p:cNvPr id="10242" name="內容版面配置區 2">
            <a:extLst>
              <a:ext uri="{FF2B5EF4-FFF2-40B4-BE49-F238E27FC236}">
                <a16:creationId xmlns:a16="http://schemas.microsoft.com/office/drawing/2014/main" id="{8E50817E-0BD1-EB44-9F1D-FBFFEA99D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3240087"/>
          </a:xfrm>
        </p:spPr>
        <p:txBody>
          <a:bodyPr/>
          <a:lstStyle/>
          <a:p>
            <a:r>
              <a:rPr lang="zh-TW" altLang="en-US"/>
              <a:t>「哈佛成人發展研究」（</a:t>
            </a:r>
            <a:r>
              <a:rPr lang="zh-TW" altLang="zh-TW"/>
              <a:t>Harvard Study of Adult Development），</a:t>
            </a:r>
            <a:r>
              <a:rPr lang="zh-TW" altLang="en-US"/>
              <a:t>自</a:t>
            </a:r>
            <a:r>
              <a:rPr lang="en-US" altLang="zh-TW"/>
              <a:t>1938</a:t>
            </a:r>
            <a:r>
              <a:rPr lang="zh-TW" altLang="en-US"/>
              <a:t>年啟動以來追蹤了數百名哈佛大學男性校友的生活情況，其中包括後來成為美國總統的甘迺迪。</a:t>
            </a:r>
            <a:r>
              <a:rPr lang="en-US" altLang="zh-TW">
                <a:sym typeface="Wingdings" pitchFamily="2" charset="2"/>
              </a:rPr>
              <a:t> </a:t>
            </a:r>
            <a:r>
              <a:rPr lang="zh-CN" altLang="en-US">
                <a:solidFill>
                  <a:srgbClr val="941651"/>
                </a:solidFill>
                <a:sym typeface="Wingdings" pitchFamily="2" charset="2"/>
              </a:rPr>
              <a:t>追蹤</a:t>
            </a:r>
            <a:r>
              <a:rPr lang="en-US" altLang="zh-CN">
                <a:solidFill>
                  <a:srgbClr val="941651"/>
                </a:solidFill>
                <a:sym typeface="Wingdings" pitchFamily="2" charset="2"/>
              </a:rPr>
              <a:t>80</a:t>
            </a:r>
            <a:r>
              <a:rPr lang="zh-CN" altLang="en-US">
                <a:solidFill>
                  <a:srgbClr val="941651"/>
                </a:solidFill>
                <a:sym typeface="Wingdings" pitchFamily="2" charset="2"/>
              </a:rPr>
              <a:t>年</a:t>
            </a:r>
            <a:endParaRPr lang="zh-TW" altLang="en-US">
              <a:solidFill>
                <a:srgbClr val="941651"/>
              </a:solidFill>
            </a:endParaRPr>
          </a:p>
          <a:p>
            <a:r>
              <a:rPr lang="zh-TW" altLang="en-US"/>
              <a:t>研究項目已經歷了</a:t>
            </a:r>
            <a:r>
              <a:rPr lang="en-US" altLang="zh-TW"/>
              <a:t>4</a:t>
            </a:r>
            <a:r>
              <a:rPr lang="zh-TW" altLang="en-US"/>
              <a:t>任負責人，現任負責人是哈佛大學精神疾病專家羅伯特</a:t>
            </a:r>
            <a:r>
              <a:rPr lang="en-US" altLang="zh-TW"/>
              <a:t>·</a:t>
            </a:r>
            <a:r>
              <a:rPr lang="zh-TW" altLang="en-US"/>
              <a:t>瓦爾丁格（</a:t>
            </a:r>
            <a:r>
              <a:rPr lang="zh-TW" altLang="zh-TW"/>
              <a:t>Robert Waldinger）。</a:t>
            </a:r>
            <a:r>
              <a:rPr lang="zh-TW" altLang="en-US"/>
              <a:t>他在</a:t>
            </a:r>
            <a:r>
              <a:rPr lang="en-US" altLang="zh-TW"/>
              <a:t>2003</a:t>
            </a:r>
            <a:r>
              <a:rPr lang="zh-TW" altLang="en-US"/>
              <a:t>年接手後擴大了研究範圍，將被研究的男性的妻子和孩子也納入其中，以觀察家庭關係對幸福生活的影響。</a:t>
            </a:r>
          </a:p>
          <a:p>
            <a:endParaRPr lang="zh-TW" altLang="en-US"/>
          </a:p>
        </p:txBody>
      </p:sp>
      <p:pic>
        <p:nvPicPr>
          <p:cNvPr id="10243" name="圖片 3" descr="一張含有 手套 的圖片&#10;&#10;自動產生的描述">
            <a:extLst>
              <a:ext uri="{FF2B5EF4-FFF2-40B4-BE49-F238E27FC236}">
                <a16:creationId xmlns:a16="http://schemas.microsoft.com/office/drawing/2014/main" id="{F6578A25-D67F-1940-8458-C944DE84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00013"/>
            <a:ext cx="24907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7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>
            <a:extLst>
              <a:ext uri="{FF2B5EF4-FFF2-40B4-BE49-F238E27FC236}">
                <a16:creationId xmlns:a16="http://schemas.microsoft.com/office/drawing/2014/main" id="{481A9822-5D92-C248-B0D1-74EFF296B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13" y="981075"/>
            <a:ext cx="65706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什麼因素能使人能夠幸福和健康？</a:t>
            </a:r>
            <a:endParaRPr lang="zh-TW" altLang="en-US" dirty="0"/>
          </a:p>
        </p:txBody>
      </p:sp>
      <p:sp>
        <p:nvSpPr>
          <p:cNvPr id="11266" name="內容版面配置區 2">
            <a:extLst>
              <a:ext uri="{FF2B5EF4-FFF2-40B4-BE49-F238E27FC236}">
                <a16:creationId xmlns:a16="http://schemas.microsoft.com/office/drawing/2014/main" id="{75C7C7F5-670C-3B4D-B9B8-BAE4E0CDD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讓人幸福的並非這些成就。</a:t>
            </a:r>
            <a:endParaRPr lang="en-US" altLang="zh-TW" sz="2400"/>
          </a:p>
          <a:p>
            <a:r>
              <a:rPr lang="zh-TW" altLang="en-US" sz="2400"/>
              <a:t>與家人、朋友等身邊的人建立</a:t>
            </a:r>
            <a:r>
              <a:rPr lang="zh-TW" altLang="en-US" sz="2400">
                <a:solidFill>
                  <a:srgbClr val="941651"/>
                </a:solidFill>
                <a:latin typeface="Heiti TC Medium" pitchFamily="2" charset="-128"/>
                <a:ea typeface="Heiti TC Medium" pitchFamily="2" charset="-128"/>
              </a:rPr>
              <a:t>良好關係</a:t>
            </a:r>
            <a:r>
              <a:rPr lang="zh-TW" altLang="en-US" sz="2400"/>
              <a:t>才是幸福生活的關鍵因素。</a:t>
            </a:r>
          </a:p>
          <a:p>
            <a:endParaRPr lang="zh-TW" altLang="en-US"/>
          </a:p>
        </p:txBody>
      </p:sp>
      <p:pic>
        <p:nvPicPr>
          <p:cNvPr id="11267" name="圖片 4">
            <a:extLst>
              <a:ext uri="{FF2B5EF4-FFF2-40B4-BE49-F238E27FC236}">
                <a16:creationId xmlns:a16="http://schemas.microsoft.com/office/drawing/2014/main" id="{8899A804-DEF4-9048-9863-29C60CB2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3705225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圖片 4" descr="一張含有 手套 的圖片&#10;&#10;自動產生的描述">
            <a:extLst>
              <a:ext uri="{FF2B5EF4-FFF2-40B4-BE49-F238E27FC236}">
                <a16:creationId xmlns:a16="http://schemas.microsoft.com/office/drawing/2014/main" id="{B2932031-CAF4-A145-83E7-1713617A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00013"/>
            <a:ext cx="24907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86767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613</Words>
  <Application>Microsoft Macintosh PowerPoint</Application>
  <PresentationFormat>如螢幕大小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標楷體</vt:lpstr>
      <vt:lpstr>Apple LiGothic Medium</vt:lpstr>
      <vt:lpstr>HanziPen TC</vt:lpstr>
      <vt:lpstr>Heiti SC Medium</vt:lpstr>
      <vt:lpstr>Heiti TC Medium</vt:lpstr>
      <vt:lpstr>LiHei Pro Medium</vt:lpstr>
      <vt:lpstr>Arial</vt:lpstr>
      <vt:lpstr>Calibri</vt:lpstr>
      <vt:lpstr>Gill Sans MT</vt:lpstr>
      <vt:lpstr>Tahoma</vt:lpstr>
      <vt:lpstr>圖庫</vt:lpstr>
      <vt:lpstr>威信型教養 教出自律的孩子</vt:lpstr>
      <vt:lpstr>離婚了。</vt:lpstr>
      <vt:lpstr>PowerPoint 簡報</vt:lpstr>
      <vt:lpstr>PowerPoint 簡報</vt:lpstr>
      <vt:lpstr>從關係 思考 關係</vt:lpstr>
      <vt:lpstr>幸   福  ？</vt:lpstr>
      <vt:lpstr>PowerPoint 簡報</vt:lpstr>
      <vt:lpstr>什麼因素能使人能夠幸福和健康？</vt:lpstr>
      <vt:lpstr>什麼因素能使人能夠幸福和健康？</vt:lpstr>
      <vt:lpstr>家長 /助人者/老師的目標</vt:lpstr>
      <vt:lpstr>所有兒童的需求</vt:lpstr>
      <vt:lpstr>兒童期的大腦</vt:lpstr>
      <vt:lpstr>由一個故事說起</vt:lpstr>
      <vt:lpstr>真實</vt:lpstr>
      <vt:lpstr>PowerPoint 簡報</vt:lpstr>
      <vt:lpstr>PowerPoint 簡報</vt:lpstr>
      <vt:lpstr>威信型技巧一：同    理</vt:lpstr>
      <vt:lpstr>正向</vt:lpstr>
      <vt:lpstr>這是正向嗎？</vt:lpstr>
      <vt:lpstr>鼓勵技巧</vt:lpstr>
      <vt:lpstr>威信技巧二：鼓    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與情障兒童父母 談教養</dc:title>
  <dc:creator>Chiung Fang Chang</dc:creator>
  <cp:lastModifiedBy>Chiung Fang Chang</cp:lastModifiedBy>
  <cp:revision>12</cp:revision>
  <dcterms:created xsi:type="dcterms:W3CDTF">2019-07-07T14:11:20Z</dcterms:created>
  <dcterms:modified xsi:type="dcterms:W3CDTF">2020-04-14T13:15:36Z</dcterms:modified>
</cp:coreProperties>
</file>